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70" r:id="rId2"/>
    <p:sldId id="315" r:id="rId3"/>
    <p:sldId id="335" r:id="rId4"/>
    <p:sldId id="339" r:id="rId5"/>
    <p:sldId id="338" r:id="rId6"/>
    <p:sldId id="316" r:id="rId7"/>
    <p:sldId id="379" r:id="rId8"/>
    <p:sldId id="336" r:id="rId9"/>
    <p:sldId id="385" r:id="rId10"/>
    <p:sldId id="389" r:id="rId11"/>
    <p:sldId id="386" r:id="rId12"/>
    <p:sldId id="387" r:id="rId13"/>
    <p:sldId id="312" r:id="rId14"/>
    <p:sldId id="345" r:id="rId15"/>
    <p:sldId id="343" r:id="rId16"/>
    <p:sldId id="350" r:id="rId17"/>
    <p:sldId id="266" r:id="rId18"/>
    <p:sldId id="349" r:id="rId19"/>
    <p:sldId id="351" r:id="rId20"/>
    <p:sldId id="347" r:id="rId21"/>
    <p:sldId id="274" r:id="rId22"/>
    <p:sldId id="334" r:id="rId23"/>
    <p:sldId id="337" r:id="rId24"/>
    <p:sldId id="340" r:id="rId25"/>
    <p:sldId id="348" r:id="rId26"/>
    <p:sldId id="355" r:id="rId27"/>
    <p:sldId id="356" r:id="rId28"/>
    <p:sldId id="357" r:id="rId29"/>
    <p:sldId id="358" r:id="rId30"/>
    <p:sldId id="371" r:id="rId31"/>
    <p:sldId id="359" r:id="rId32"/>
    <p:sldId id="361" r:id="rId33"/>
    <p:sldId id="354" r:id="rId34"/>
    <p:sldId id="360" r:id="rId35"/>
    <p:sldId id="363" r:id="rId36"/>
    <p:sldId id="366" r:id="rId37"/>
    <p:sldId id="362" r:id="rId38"/>
    <p:sldId id="367" r:id="rId39"/>
    <p:sldId id="370" r:id="rId40"/>
    <p:sldId id="375" r:id="rId41"/>
    <p:sldId id="353" r:id="rId42"/>
    <p:sldId id="364" r:id="rId43"/>
    <p:sldId id="365" r:id="rId44"/>
    <p:sldId id="298" r:id="rId45"/>
    <p:sldId id="368" r:id="rId46"/>
    <p:sldId id="342" r:id="rId47"/>
    <p:sldId id="344" r:id="rId48"/>
    <p:sldId id="346" r:id="rId49"/>
    <p:sldId id="369" r:id="rId50"/>
    <p:sldId id="373" r:id="rId51"/>
    <p:sldId id="374" r:id="rId52"/>
    <p:sldId id="378" r:id="rId53"/>
    <p:sldId id="376" r:id="rId54"/>
    <p:sldId id="384" r:id="rId55"/>
    <p:sldId id="377" r:id="rId56"/>
    <p:sldId id="352" r:id="rId57"/>
    <p:sldId id="382" r:id="rId58"/>
    <p:sldId id="383" r:id="rId59"/>
    <p:sldId id="381" r:id="rId60"/>
    <p:sldId id="380" r:id="rId61"/>
    <p:sldId id="388" r:id="rId62"/>
    <p:sldId id="323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7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5504">
          <p15:clr>
            <a:srgbClr val="A4A3A4"/>
          </p15:clr>
        </p15:guide>
        <p15:guide id="4" pos="2880">
          <p15:clr>
            <a:srgbClr val="A4A3A4"/>
          </p15:clr>
        </p15:guide>
        <p15:guide id="5" pos="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 snapToGrid="0" snapToObjects="1" showGuides="1">
      <p:cViewPr varScale="1">
        <p:scale>
          <a:sx n="108" d="100"/>
          <a:sy n="108" d="100"/>
        </p:scale>
        <p:origin x="773" y="101"/>
      </p:cViewPr>
      <p:guideLst>
        <p:guide orient="horz" pos="257"/>
        <p:guide orient="horz" pos="1620"/>
        <p:guide pos="5504"/>
        <p:guide pos="2880"/>
        <p:guide pos="1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9DEEC-DE7E-CD44-AF7C-218B86874FF2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B765-8FD2-684F-9F48-543BB2C4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89BAF-6959-3046-B943-FEE51985CEF9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9760D-F85B-C647-ABC5-35EE68EC7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0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91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06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86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9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5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94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24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10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59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2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1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33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51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99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0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31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93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142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84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5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923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21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54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88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244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09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41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1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570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54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9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55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35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967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06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17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484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05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364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59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11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449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424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421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71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39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596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156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012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461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683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2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14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579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91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5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87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1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7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2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0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ED60-378B-9D4F-A5CD-C3E0ED5FA883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3403" y="2059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fld id="{897B1AD0-CEE0-234F-8740-2B05DEBC40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hyperlink" Target="http://paleontologylib.ru/books/item/f00/s00/z0000021/st012.shtml" TargetMode="Externa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alis.org/statti/tropy-jan-verkor/" TargetMode="External"/><Relationship Id="rId5" Type="http://schemas.openxmlformats.org/officeDocument/2006/relationships/image" Target="../media/image31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hyperlink" Target="https://rgdn.info/gbekli-tepe._o_chm_molchit_puzatyy_holm._istoriko-astronomicheskoe_issledovanie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hyperlink" Target="https://ru.wikipedia.org/wiki/%D0%93%D1%91%D0%B1%D0%B5%D0%BA%D0%BB%D0%B8-%D0%A2%D0%B5%D0%BF%D0%B5#cite_note-Mann-11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20120"/>
          <a:stretch/>
        </p:blipFill>
        <p:spPr>
          <a:xfrm>
            <a:off x="0" y="0"/>
            <a:ext cx="5416434" cy="4108626"/>
          </a:xfrm>
          <a:prstGeom prst="rect">
            <a:avLst/>
          </a:prstGeom>
        </p:spPr>
      </p:pic>
      <p:pic>
        <p:nvPicPr>
          <p:cNvPr id="2" name="Picture 1" descr="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634"/>
            <a:ext cx="9144000" cy="290036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70567" y="2695696"/>
            <a:ext cx="7617151" cy="94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600" b="1" spc="300" dirty="0">
                <a:solidFill>
                  <a:srgbClr val="FF0000"/>
                </a:solidFill>
                <a:latin typeface="Trebuchet MS"/>
                <a:cs typeface="Trebuchet MS"/>
              </a:rPr>
              <a:t>РЕЛИГИОЗНАЯ КАРТИНА МИРА</a:t>
            </a:r>
            <a:endParaRPr lang="en-US" sz="2600" b="1" spc="3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80708" y="3799893"/>
            <a:ext cx="7563292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416629" y="120502"/>
            <a:ext cx="6670664" cy="1504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6" y="2351410"/>
            <a:ext cx="2467011" cy="45023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EB1D61C-9C2A-4652-AFA1-E095BB5429EE}"/>
              </a:ext>
            </a:extLst>
          </p:cNvPr>
          <p:cNvSpPr/>
          <p:nvPr/>
        </p:nvSpPr>
        <p:spPr>
          <a:xfrm>
            <a:off x="4949371" y="185924"/>
            <a:ext cx="4194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«Чернь считает религию истиной, мудрец ложью, </a:t>
            </a:r>
          </a:p>
          <a:p>
            <a:pPr algn="ctr"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 правитель – полезным изобретением»</a:t>
            </a:r>
          </a:p>
          <a:p>
            <a:pPr algn="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Сенека младший.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A5F2735-8128-448C-8446-397C734B46B6}"/>
              </a:ext>
            </a:extLst>
          </p:cNvPr>
          <p:cNvSpPr/>
          <p:nvPr/>
        </p:nvSpPr>
        <p:spPr>
          <a:xfrm rot="10800000" flipV="1">
            <a:off x="5754913" y="4619022"/>
            <a:ext cx="3332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600" dirty="0">
                <a:solidFill>
                  <a:schemeClr val="bg1"/>
                </a:solidFill>
                <a:latin typeface="Trebuchet MS"/>
                <a:cs typeface="Trebuchet MS"/>
              </a:rPr>
              <a:t>К.ф.н. доц. Лохов С.А.</a:t>
            </a:r>
          </a:p>
        </p:txBody>
      </p:sp>
    </p:spTree>
    <p:extLst>
      <p:ext uri="{BB962C8B-B14F-4D97-AF65-F5344CB8AC3E}">
        <p14:creationId xmlns:p14="http://schemas.microsoft.com/office/powerpoint/2010/main" val="588507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 descr="https://muzei-mira.com/templates/museum/images/paint/sotvorenie-adama-mikb+.jpg">
            <a:extLst>
              <a:ext uri="{FF2B5EF4-FFF2-40B4-BE49-F238E27FC236}">
                <a16:creationId xmlns:a16="http://schemas.microsoft.com/office/drawing/2014/main" id="{DCBE653A-A274-417B-B0B6-20089D1D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9093731" cy="423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88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11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581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3D303F-72E7-48B8-A3B3-B16BC33F71FC}"/>
              </a:ext>
            </a:extLst>
          </p:cNvPr>
          <p:cNvSpPr/>
          <p:nvPr/>
        </p:nvSpPr>
        <p:spPr>
          <a:xfrm>
            <a:off x="68457" y="402763"/>
            <a:ext cx="4723284" cy="212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Связь с духовным миром поддерживает верой. 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endParaRPr lang="ru-RU" altLang="ru-RU" dirty="0">
              <a:latin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Вера </a:t>
            </a:r>
            <a:r>
              <a:rPr lang="ru-RU" altLang="ru-RU" b="1" dirty="0">
                <a:solidFill>
                  <a:srgbClr val="FF0000"/>
                </a:solidFill>
                <a:latin typeface="Times New Roman" panose="02020603050405020304" pitchFamily="18" charset="0"/>
              </a:rPr>
              <a:t>«есть осуществление ожидаемого и уверенность в невидимом» 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(</a:t>
            </a:r>
            <a:r>
              <a:rPr lang="ru-RU" altLang="ru-RU" dirty="0" err="1">
                <a:latin typeface="Times New Roman" panose="02020603050405020304" pitchFamily="18" charset="0"/>
              </a:rPr>
              <a:t>Евр</a:t>
            </a:r>
            <a:r>
              <a:rPr lang="ru-RU" altLang="ru-RU" dirty="0">
                <a:latin typeface="Times New Roman" panose="02020603050405020304" pitchFamily="18" charset="0"/>
              </a:rPr>
              <a:t> 11:1).</a:t>
            </a:r>
          </a:p>
        </p:txBody>
      </p:sp>
      <p:pic>
        <p:nvPicPr>
          <p:cNvPr id="1026" name="Picture 2" descr="https://tatmitropolia.ru/www/images/ikony_svyatych/apostoly_Pavel_595.jpg">
            <a:extLst>
              <a:ext uri="{FF2B5EF4-FFF2-40B4-BE49-F238E27FC236}">
                <a16:creationId xmlns:a16="http://schemas.microsoft.com/office/drawing/2014/main" id="{541445B0-5807-48C8-94CD-3014B0EDB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406" y="-33146"/>
            <a:ext cx="4422879" cy="295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F945970-410C-4853-BD4D-6ADE1D2F08F0}"/>
              </a:ext>
            </a:extLst>
          </p:cNvPr>
          <p:cNvSpPr/>
          <p:nvPr/>
        </p:nvSpPr>
        <p:spPr>
          <a:xfrm>
            <a:off x="-80576" y="2967070"/>
            <a:ext cx="6938576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Религиозная вера – это вера в бытие Бога и бессмертие человеческой личности. 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И то и другое является фактом религиозного опыта.</a:t>
            </a:r>
          </a:p>
        </p:txBody>
      </p:sp>
    </p:spTree>
    <p:extLst>
      <p:ext uri="{BB962C8B-B14F-4D97-AF65-F5344CB8AC3E}">
        <p14:creationId xmlns:p14="http://schemas.microsoft.com/office/powerpoint/2010/main" val="347717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581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ABE2847-7E13-4453-A63B-6E4C724BC6CD}"/>
              </a:ext>
            </a:extLst>
          </p:cNvPr>
          <p:cNvSpPr/>
          <p:nvPr/>
        </p:nvSpPr>
        <p:spPr>
          <a:xfrm>
            <a:off x="17428" y="853347"/>
            <a:ext cx="861628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Религия - связывать, соединять</a:t>
            </a:r>
          </a:p>
          <a:p>
            <a:endParaRPr lang="ru-RU" dirty="0"/>
          </a:p>
          <a:p>
            <a:r>
              <a:rPr lang="ru-RU" dirty="0"/>
              <a:t>сверхъестественное и естественное</a:t>
            </a:r>
          </a:p>
          <a:p>
            <a:r>
              <a:rPr lang="ru-RU" dirty="0"/>
              <a:t>Бога и человека.</a:t>
            </a:r>
          </a:p>
          <a:p>
            <a:endParaRPr lang="ru-RU" dirty="0"/>
          </a:p>
          <a:p>
            <a:r>
              <a:rPr lang="ru-RU" dirty="0"/>
              <a:t>Есть препятствие.</a:t>
            </a:r>
          </a:p>
          <a:p>
            <a:endParaRPr lang="ru-RU" dirty="0"/>
          </a:p>
          <a:p>
            <a:r>
              <a:rPr lang="ru-RU" dirty="0"/>
              <a:t>Что же мешает? Грехи Семь смертных грехов.</a:t>
            </a:r>
          </a:p>
          <a:p>
            <a:endParaRPr lang="ru-RU" dirty="0"/>
          </a:p>
          <a:p>
            <a:r>
              <a:rPr lang="ru-RU" dirty="0"/>
              <a:t>Что такое грех? Мера несовершенства человеческой природы.</a:t>
            </a:r>
          </a:p>
        </p:txBody>
      </p:sp>
      <p:pic>
        <p:nvPicPr>
          <p:cNvPr id="2050" name="Picture 2" descr="Августин Аврелий электронные книги, биография.">
            <a:extLst>
              <a:ext uri="{FF2B5EF4-FFF2-40B4-BE49-F238E27FC236}">
                <a16:creationId xmlns:a16="http://schemas.microsoft.com/office/drawing/2014/main" id="{326B199A-181C-472E-A257-7B3DC565D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437" y="511073"/>
            <a:ext cx="2055702" cy="293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047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13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888460"/>
            <a:ext cx="9063142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888460"/>
            <a:ext cx="7081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4931" y="93182"/>
            <a:ext cx="8929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B0F0"/>
                </a:solidFill>
              </a:rPr>
              <a:t>ОБОСНОВАНИЯ РЕЛИГИОЗНОГО ОПЫТА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06401" y="1040860"/>
            <a:ext cx="8517858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ЕСТЕСТВЕННАЯ ТЕОЛОГИЯ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БОГОВДОХНОВЕННАЯ ТЕОЛОГИЯ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ЭКСПЕРИМЕНТАЛЬНАЯ ТЕОЛОГИЯ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«НАУКА О ТВОРЕНИИ» (НАУЧНЫЙ КРЕАЦИОНИЗМ)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ПРЕДМЕТ ВЕРЫ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 algn="ctr">
              <a:lnSpc>
                <a:spcPct val="150000"/>
              </a:lnSpc>
            </a:pPr>
            <a:r>
              <a:rPr lang="ru-RU" b="1" dirty="0">
                <a:solidFill>
                  <a:srgbClr val="FF0000"/>
                </a:solidFill>
              </a:rPr>
              <a:t>В ЧЕМ КОНКРЕТНО УБЕЖДЕНЫ ЛЮДИ, КОГДА ГОВОРЯТ, ЧТО ОНИ ВЕРЯТ В БОГА?</a:t>
            </a:r>
          </a:p>
        </p:txBody>
      </p:sp>
    </p:spTree>
    <p:extLst>
      <p:ext uri="{BB962C8B-B14F-4D97-AF65-F5344CB8AC3E}">
        <p14:creationId xmlns:p14="http://schemas.microsoft.com/office/powerpoint/2010/main" val="421997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14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77"/>
            <a:ext cx="9347199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EE78B5A-122F-4B3A-BBE5-F28637CA7D2A}"/>
              </a:ext>
            </a:extLst>
          </p:cNvPr>
          <p:cNvSpPr/>
          <p:nvPr/>
        </p:nvSpPr>
        <p:spPr>
          <a:xfrm>
            <a:off x="307975" y="0"/>
            <a:ext cx="9039224" cy="444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705">
              <a:lnSpc>
                <a:spcPct val="150000"/>
              </a:lnSpc>
              <a:spcBef>
                <a:spcPts val="2640"/>
              </a:spcBef>
              <a:spcAft>
                <a:spcPts val="0"/>
              </a:spcAft>
            </a:pPr>
            <a:r>
              <a:rPr lang="ru-RU" b="1" spc="-5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Креационизм</a:t>
            </a:r>
            <a:r>
              <a:rPr lang="ru-RU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(от лат. </a:t>
            </a:r>
            <a:r>
              <a:rPr lang="en-US" i="1" spc="-5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creatio</a:t>
            </a:r>
            <a:r>
              <a:rPr lang="en-US" i="1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творение, </a:t>
            </a:r>
            <a:r>
              <a:rPr lang="ru-RU" spc="-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сотворение мира) учение о про</a:t>
            </a: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исхождении мира и человека, которое опирается на Библию (Книгу Бытия) или другие священные тексты. В креационизме выделяются два направления – библейский креационизм и научный. </a:t>
            </a:r>
          </a:p>
          <a:p>
            <a:pPr marL="285750" indent="-285750">
              <a:lnSpc>
                <a:spcPct val="150000"/>
              </a:lnSpc>
              <a:spcBef>
                <a:spcPts val="264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Согласно библейскому креационизму, мир был создан за </a:t>
            </a:r>
            <a:r>
              <a:rPr lang="ru-RU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шесть суток и все ныне живущие наро</a:t>
            </a:r>
            <a:r>
              <a:rPr lang="ru-RU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ды являются потомками Ноя. </a:t>
            </a:r>
          </a:p>
          <a:p>
            <a:pPr marL="285750" indent="-285750">
              <a:lnSpc>
                <a:spcPct val="150000"/>
              </a:lnSpc>
              <a:spcBef>
                <a:spcPts val="264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Научный креационизм совмещает христианские и </a:t>
            </a: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научные взгляды, </a:t>
            </a:r>
            <a:r>
              <a:rPr lang="ru-RU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полагая, что основой эволюционного развития является Божественный промысел, а </a:t>
            </a: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дни творе</a:t>
            </a:r>
            <a:r>
              <a:rPr lang="ru-RU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ния, описанные в Книге Бытия сопо</a:t>
            </a:r>
            <a:r>
              <a:rPr lang="ru-RU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ставимы с геологическими эрами.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003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15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9B45CAF-BBC1-41F5-A275-B9D5A45573B8}"/>
              </a:ext>
            </a:extLst>
          </p:cNvPr>
          <p:cNvSpPr/>
          <p:nvPr/>
        </p:nvSpPr>
        <p:spPr>
          <a:xfrm>
            <a:off x="155575" y="13871"/>
            <a:ext cx="8988425" cy="4229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9705" algn="just">
              <a:spcBef>
                <a:spcPts val="2640"/>
              </a:spcBef>
              <a:spcAft>
                <a:spcPts val="0"/>
              </a:spcAft>
            </a:pPr>
            <a:r>
              <a:rPr lang="ru-RU" sz="2400" b="1" spc="1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положения креационизма</a:t>
            </a:r>
            <a:r>
              <a:rPr lang="ru-RU" sz="2400" b="1" spc="25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ru-RU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71805" indent="-285750" algn="just">
              <a:spcBef>
                <a:spcPts val="1345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Бог представляет </a:t>
            </a:r>
            <a:r>
              <a:rPr lang="ru-RU" spc="4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собой активную силу, действующую </a:t>
            </a:r>
            <a:r>
              <a:rPr lang="ru-RU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как естественным, так и сверхъесте</a:t>
            </a:r>
            <a:r>
              <a:rPr lang="ru-RU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ственным образом. Бог — единствен</a:t>
            </a:r>
            <a:r>
              <a:rPr lang="ru-RU" spc="5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ный творец мира, при этом Он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мог действовать посредством мутаций или </a:t>
            </a:r>
            <a:r>
              <a:rPr lang="ru-RU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естественного отбора – так как ему было на то угодно.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" algn="l"/>
              </a:tabLst>
            </a:pPr>
            <a:r>
              <a:rPr lang="ru-RU" spc="6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 Библии сказано, что люди созданы особым образом –</a:t>
            </a: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«по образу Божье</a:t>
            </a:r>
            <a:r>
              <a:rPr lang="ru-RU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му». Образ Божий по-разному понимается религиозными мыслителями, так как прямого указания, что есть Образ Божий в Библии нет. Однако, религиозное сознание включает в себя конкретную установку, что </a:t>
            </a:r>
            <a:r>
              <a:rPr lang="ru-RU" spc="5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именно </a:t>
            </a:r>
            <a:r>
              <a:rPr lang="ru-RU" spc="3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духовное начало – </a:t>
            </a:r>
            <a:r>
              <a:rPr lang="ru-RU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душа</a:t>
            </a:r>
            <a:r>
              <a:rPr lang="ru-RU" spc="3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«по образу Божье</a:t>
            </a:r>
            <a:r>
              <a:rPr lang="ru-RU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му») </a:t>
            </a:r>
            <a:r>
              <a:rPr lang="ru-RU" spc="5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отличает человека</a:t>
            </a:r>
            <a:r>
              <a:rPr lang="ru-RU" spc="3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от других живых существ и связы</a:t>
            </a:r>
            <a:r>
              <a:rPr lang="ru-RU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вает с Богом.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25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365760" algn="l"/>
              </a:tabLst>
            </a:pPr>
            <a:r>
              <a:rPr lang="ru-RU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Люди, созданные «по образу Божьему», могут утратить это особое состояние. </a:t>
            </a:r>
            <a:r>
              <a:rPr lang="ru-RU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Это положение снимает одно из проти</a:t>
            </a:r>
            <a:r>
              <a:rPr lang="ru-RU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воречий между христианством и эволю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ционной теорией: предположение о том, </a:t>
            </a: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что люди </a:t>
            </a:r>
            <a:r>
              <a:rPr lang="ru-RU" spc="3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могут видоизменяться.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4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16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39" y="7937"/>
            <a:ext cx="9325670" cy="45861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27648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AB1A2AB-F920-4CAD-BCD0-9A30DEF85B2E}"/>
              </a:ext>
            </a:extLst>
          </p:cNvPr>
          <p:cNvSpPr/>
          <p:nvPr/>
        </p:nvSpPr>
        <p:spPr>
          <a:xfrm>
            <a:off x="-80576" y="7938"/>
            <a:ext cx="930950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42900" algn="just">
              <a:spcAft>
                <a:spcPts val="0"/>
              </a:spcAft>
            </a:pP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Фундаментальные идеи </a:t>
            </a:r>
          </a:p>
          <a:p>
            <a:pPr indent="342900" algn="just">
              <a:spcAft>
                <a:spcPts val="0"/>
              </a:spcAft>
            </a:pP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мировоззренческого характера, которые содержатся в Библии.</a:t>
            </a:r>
          </a:p>
          <a:p>
            <a:pPr indent="342900" algn="just"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342900" algn="just">
              <a:lnSpc>
                <a:spcPct val="20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 Идея единого личного трансцендентного Бога.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342900" algn="just">
              <a:lnSpc>
                <a:spcPct val="20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2. Идея творения мира и человека из ничего –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креацианизм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342900" algn="just">
              <a:lnSpc>
                <a:spcPct val="20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3. Идея радикального антропоцентризма, возвышающая человека над всем земным, 			ставящая его в центре мироздания.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342900" algn="just">
              <a:lnSpc>
                <a:spcPct val="20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4. Идея истории и прогресса.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0047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lo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20120"/>
          <a:stretch/>
        </p:blipFill>
        <p:spPr>
          <a:xfrm>
            <a:off x="-1" y="0"/>
            <a:ext cx="4476091" cy="33953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" y="2079858"/>
            <a:ext cx="9144000" cy="30962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6978" y="2253634"/>
            <a:ext cx="8560341" cy="27486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altLang="ru-RU" sz="2000" dirty="0">
                <a:solidFill>
                  <a:schemeClr val="bg1"/>
                </a:solidFill>
              </a:rPr>
              <a:t>	</a:t>
            </a:r>
            <a:endParaRPr lang="en-US" sz="2600" b="1" spc="3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2" y="4513634"/>
            <a:ext cx="3208302" cy="48867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7CAAE16-88A3-4717-8C5F-E59CA00E5630}"/>
              </a:ext>
            </a:extLst>
          </p:cNvPr>
          <p:cNvSpPr/>
          <p:nvPr/>
        </p:nvSpPr>
        <p:spPr>
          <a:xfrm>
            <a:off x="2835349" y="971312"/>
            <a:ext cx="6025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FF0000"/>
                </a:solidFill>
              </a:rPr>
              <a:t>Трансцендентное бытие Бога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73D1D93-549C-4008-AE09-7F20914A58AB}"/>
              </a:ext>
            </a:extLst>
          </p:cNvPr>
          <p:cNvSpPr/>
          <p:nvPr/>
        </p:nvSpPr>
        <p:spPr>
          <a:xfrm>
            <a:off x="155622" y="2322285"/>
            <a:ext cx="8761400" cy="128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Библейский Бог как трансцендентен так и имманентен, то есть про него можно сказать что он присутствует везде и повсюду, он также находится вне пространства и вне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315024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18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125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E6F10E5-03D1-46E4-9F4A-45A57811D5A9}"/>
              </a:ext>
            </a:extLst>
          </p:cNvPr>
          <p:cNvSpPr/>
          <p:nvPr/>
        </p:nvSpPr>
        <p:spPr>
          <a:xfrm>
            <a:off x="366547" y="448092"/>
            <a:ext cx="8603176" cy="378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Торе (Закон), первые пять книг Библии, написанных, по преданию, Моисеем используются два имени для называния Бога.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Яхве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главное имя Бога, никогда не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произносившееся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кроме как один раз в году первосвященником, когда он мог войти в Святая Святых. Происходит имя Яхве от слова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хайа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что произносится как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хева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ср. Ева, что значит «жизнь», «бытие», «существование», - «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сый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», «сущий» по-старославянски.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Элохим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второе имя Бога, которое встречается в Торе. Восходит оно к Эль – «Бог», в греческом произношении Ил (так, Михаил – «тот», кто подобен Богу»). Элохим – множественное число, Боги.</a:t>
            </a:r>
          </a:p>
        </p:txBody>
      </p:sp>
    </p:spTree>
    <p:extLst>
      <p:ext uri="{BB962C8B-B14F-4D97-AF65-F5344CB8AC3E}">
        <p14:creationId xmlns:p14="http://schemas.microsoft.com/office/powerpoint/2010/main" val="39731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19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7FFB12-2175-4CB4-AC38-539C90DFF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6" y="46409"/>
            <a:ext cx="3686175" cy="4695825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771F951-E8C1-4DAF-B755-B9CDB6CC0ACA}"/>
              </a:ext>
            </a:extLst>
          </p:cNvPr>
          <p:cNvSpPr/>
          <p:nvPr/>
        </p:nvSpPr>
        <p:spPr>
          <a:xfrm>
            <a:off x="4054004" y="778213"/>
            <a:ext cx="5089995" cy="1709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Georgia" panose="02040502050405020303" pitchFamily="18" charset="0"/>
              </a:rPr>
              <a:t>В начале сотворил Бог небо и землю. </a:t>
            </a:r>
            <a:endParaRPr lang="ru-RU" baseline="30000" dirty="0"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Georgia" panose="02040502050405020303" pitchFamily="18" charset="0"/>
              </a:rPr>
              <a:t> Земля же была </a:t>
            </a:r>
            <a:r>
              <a:rPr lang="ru-RU" dirty="0" err="1">
                <a:latin typeface="Georgia" panose="02040502050405020303" pitchFamily="18" charset="0"/>
              </a:rPr>
              <a:t>безвидна</a:t>
            </a:r>
            <a:r>
              <a:rPr lang="ru-RU" dirty="0">
                <a:latin typeface="Georgia" panose="02040502050405020303" pitchFamily="18" charset="0"/>
              </a:rPr>
              <a:t> и пуста, 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Georgia" panose="02040502050405020303" pitchFamily="18" charset="0"/>
              </a:rPr>
              <a:t>и тьма над бездною;</a:t>
            </a:r>
          </a:p>
          <a:p>
            <a:pPr>
              <a:lnSpc>
                <a:spcPct val="150000"/>
              </a:lnSpc>
            </a:pPr>
            <a:r>
              <a:rPr lang="ru-RU" dirty="0">
                <a:latin typeface="Georgia" panose="02040502050405020303" pitchFamily="18" charset="0"/>
              </a:rPr>
              <a:t> и Дух Божий носился над водою.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8C0997D-B629-4AE9-A961-010FFA06DAB1}"/>
              </a:ext>
            </a:extLst>
          </p:cNvPr>
          <p:cNvSpPr/>
          <p:nvPr/>
        </p:nvSpPr>
        <p:spPr>
          <a:xfrm>
            <a:off x="3984881" y="254557"/>
            <a:ext cx="2905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i="1" dirty="0">
                <a:solidFill>
                  <a:srgbClr val="FF0000"/>
                </a:solidFill>
              </a:rPr>
              <a:t>БОГ – ТВОРЕЦ МИРА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29706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7026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39485F7-0AD0-41A8-8E3D-FD80EDC9C613}"/>
              </a:ext>
            </a:extLst>
          </p:cNvPr>
          <p:cNvSpPr/>
          <p:nvPr/>
        </p:nvSpPr>
        <p:spPr>
          <a:xfrm>
            <a:off x="185813" y="209877"/>
            <a:ext cx="6009424" cy="2228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Религия – </a:t>
            </a: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организованное поклонение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сверхъестественным силам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F8A0AF-7A08-4742-9A9B-C982B030B9E3}"/>
              </a:ext>
            </a:extLst>
          </p:cNvPr>
          <p:cNvSpPr/>
          <p:nvPr/>
        </p:nvSpPr>
        <p:spPr>
          <a:xfrm>
            <a:off x="329817" y="2571750"/>
            <a:ext cx="586542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/>
              <a:t>Евге́ний</a:t>
            </a:r>
            <a:r>
              <a:rPr lang="ru-RU" sz="2400" b="1" dirty="0"/>
              <a:t> </a:t>
            </a:r>
            <a:r>
              <a:rPr lang="ru-RU" sz="2400" b="1" dirty="0" err="1"/>
              <a:t>Никола́евич</a:t>
            </a:r>
            <a:r>
              <a:rPr lang="ru-RU" sz="2400" b="1" dirty="0"/>
              <a:t> </a:t>
            </a:r>
            <a:r>
              <a:rPr lang="ru-RU" sz="2400" b="1" dirty="0" err="1"/>
              <a:t>Трубецко́й</a:t>
            </a:r>
            <a:r>
              <a:rPr lang="ru-RU" sz="2400" b="1" dirty="0"/>
              <a:t> </a:t>
            </a:r>
            <a:r>
              <a:rPr lang="ru-RU" dirty="0"/>
              <a:t>(1863-1920) — русский религиозный философ, правовед, публицист, общественный деятель; редактор-издатель еженедельной общественно-политической газеты «Московский еженедельник». 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FC9587-98FF-4A69-B87F-EACE1DA0E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88" y="341826"/>
            <a:ext cx="2898541" cy="36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31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1026" name="Picture 2" descr="https://img1.liveinternet.ru/images/attach/c/1/49/809/49809474_1255362651_001.jpg">
            <a:extLst>
              <a:ext uri="{FF2B5EF4-FFF2-40B4-BE49-F238E27FC236}">
                <a16:creationId xmlns:a16="http://schemas.microsoft.com/office/drawing/2014/main" id="{A9580A13-2733-4540-89E8-4EAFA978F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41" y="248497"/>
            <a:ext cx="4778602" cy="39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F61918-E95B-4383-86D4-B9886DD82A09}"/>
              </a:ext>
            </a:extLst>
          </p:cNvPr>
          <p:cNvSpPr/>
          <p:nvPr/>
        </p:nvSpPr>
        <p:spPr>
          <a:xfrm>
            <a:off x="4998342" y="273954"/>
            <a:ext cx="4249291" cy="3787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Библейский креационизм выстраивает учение о происхождении мира и человека, полностью опираясь на Библию, первую главу книги Бытия, т.е. на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шестоднев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Шестоднев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не иносказание.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Шестоднев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это космология и богословие. Святоотеческое богословие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антропологично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Это одновременно и антропология.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4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931" y="77821"/>
            <a:ext cx="8839327" cy="954790"/>
          </a:xfrm>
        </p:spPr>
        <p:txBody>
          <a:bodyPr>
            <a:noAutofit/>
          </a:bodyPr>
          <a:lstStyle/>
          <a:p>
            <a:pPr algn="r"/>
            <a:r>
              <a:rPr lang="ru-RU" sz="2800" b="1" i="1" dirty="0">
                <a:solidFill>
                  <a:srgbClr val="FF0000"/>
                </a:solidFill>
              </a:rPr>
              <a:t>БОГ – ТВОРЕЦ МИРА</a:t>
            </a: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21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914400"/>
            <a:ext cx="8871884" cy="3512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0BE65D-4975-49B9-95EF-744B06CEB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39" y="162529"/>
            <a:ext cx="3968271" cy="430349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9073FB3-CAB1-478F-A428-02FBDD722E82}"/>
              </a:ext>
            </a:extLst>
          </p:cNvPr>
          <p:cNvSpPr/>
          <p:nvPr/>
        </p:nvSpPr>
        <p:spPr>
          <a:xfrm>
            <a:off x="4772906" y="1440190"/>
            <a:ext cx="4572000" cy="4632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444444"/>
                </a:solidFill>
                <a:latin typeface="Georgia" panose="02040502050405020303" pitchFamily="18" charset="0"/>
              </a:rPr>
              <a:t> 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4D99842-CA5B-4B46-9673-3782BD67EF45}"/>
              </a:ext>
            </a:extLst>
          </p:cNvPr>
          <p:cNvSpPr/>
          <p:nvPr/>
        </p:nvSpPr>
        <p:spPr>
          <a:xfrm>
            <a:off x="4572000" y="1017479"/>
            <a:ext cx="452463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подлинно: спроси у скота, и научит тебя, у птицы небесной, и возвестит тебе;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или побеседуй с землею, и наставит тебя, и скажут тебе рыбы морские.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Кто во всем этом не узнает, что рука Господа сотворила сие?</a:t>
            </a:r>
          </a:p>
          <a:p>
            <a:pPr algn="r"/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Иов 12:7-9</a:t>
            </a:r>
          </a:p>
        </p:txBody>
      </p:sp>
    </p:spTree>
    <p:extLst>
      <p:ext uri="{BB962C8B-B14F-4D97-AF65-F5344CB8AC3E}">
        <p14:creationId xmlns:p14="http://schemas.microsoft.com/office/powerpoint/2010/main" val="182144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2" y="392581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036A825-1FEC-4B05-8921-7A52072F37DD}"/>
              </a:ext>
            </a:extLst>
          </p:cNvPr>
          <p:cNvSpPr/>
          <p:nvPr/>
        </p:nvSpPr>
        <p:spPr>
          <a:xfrm>
            <a:off x="219743" y="607357"/>
            <a:ext cx="8891866" cy="322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Понятие «</a:t>
            </a:r>
            <a:r>
              <a:rPr lang="ru-RU" altLang="ru-RU" b="1" dirty="0">
                <a:latin typeface="Times New Roman" panose="02020603050405020304" pitchFamily="18" charset="0"/>
              </a:rPr>
              <a:t>творение»</a:t>
            </a:r>
            <a:r>
              <a:rPr lang="ru-RU" altLang="ru-RU" dirty="0">
                <a:latin typeface="Times New Roman" panose="02020603050405020304" pitchFamily="18" charset="0"/>
              </a:rPr>
              <a:t> является одним из центральных элементов </a:t>
            </a:r>
            <a:r>
              <a:rPr lang="ru-RU" altLang="ru-RU" dirty="0" err="1">
                <a:latin typeface="Times New Roman" panose="02020603050405020304" pitchFamily="18" charset="0"/>
              </a:rPr>
              <a:t>аврамических</a:t>
            </a:r>
            <a:r>
              <a:rPr lang="ru-RU" altLang="ru-RU" dirty="0">
                <a:latin typeface="Times New Roman" panose="02020603050405020304" pitchFamily="18" charset="0"/>
              </a:rPr>
              <a:t> религий: иудаизма, христианства, ислама. Мир, человек, человеческий разум созданы Творцом. Мир (и человек как часть мира) есть творение. В таком мировоззрении сосуществуют два уровня: уровень Творца и уровень творения, между которыми всегда сохраняется дистанция. Концепция творения мира из ничего всемогущим Творцом, который по отношению к сотворенному им миру является вечным настоящим называется </a:t>
            </a:r>
            <a:r>
              <a:rPr lang="ru-RU" altLang="ru-RU" i="1" dirty="0">
                <a:latin typeface="Times New Roman" panose="02020603050405020304" pitchFamily="18" charset="0"/>
              </a:rPr>
              <a:t>креационизм</a:t>
            </a:r>
            <a:r>
              <a:rPr lang="ru-RU" altLang="ru-RU" dirty="0">
                <a:latin typeface="Times New Roman" panose="02020603050405020304" pitchFamily="18" charset="0"/>
              </a:rPr>
              <a:t>. 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endParaRPr lang="ru-RU" altLang="ru-RU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19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23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2" y="496196"/>
            <a:ext cx="9144000" cy="44088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42F39A2-401D-4C02-B069-1F42FEC7941C}"/>
              </a:ext>
            </a:extLst>
          </p:cNvPr>
          <p:cNvSpPr/>
          <p:nvPr/>
        </p:nvSpPr>
        <p:spPr>
          <a:xfrm>
            <a:off x="329818" y="63799"/>
            <a:ext cx="4799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Творение</a:t>
            </a:r>
            <a:endParaRPr lang="ru-RU" sz="24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7FB5382-A157-489C-B809-DDB16C500471}"/>
              </a:ext>
            </a:extLst>
          </p:cNvPr>
          <p:cNvSpPr/>
          <p:nvPr/>
        </p:nvSpPr>
        <p:spPr>
          <a:xfrm>
            <a:off x="329818" y="861322"/>
            <a:ext cx="4799130" cy="322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Человек был создан сверхъестественной силой из драгоценного или простого материала, например, глины, земли, навоза, или же из тонкой субстанции – мысли, эфира, духа. Согласно книги Бытия каждая тварь создана «по роду своему», и не «изменена в другую».</a:t>
            </a:r>
          </a:p>
          <a:p>
            <a:pPr marL="609600" indent="-609600">
              <a:lnSpc>
                <a:spcPct val="80000"/>
              </a:lnSpc>
              <a:buFont typeface="Wingdings" panose="05000000000000000000" pitchFamily="2" charset="2"/>
              <a:buNone/>
            </a:pPr>
            <a:endParaRPr lang="ru-RU" altLang="ru-RU" dirty="0">
              <a:latin typeface="Times New Roman" panose="02020603050405020304" pitchFamily="18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725EC1C-F174-46DE-A63D-6B2BA46A8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799" y="327283"/>
            <a:ext cx="3271808" cy="41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3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24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" y="498426"/>
            <a:ext cx="9144000" cy="38815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2634343" y="-144462"/>
            <a:ext cx="6289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b="1" dirty="0">
                <a:solidFill>
                  <a:srgbClr val="FF0000"/>
                </a:solidFill>
              </a:rPr>
              <a:t>ПРИРОДА СОТВОРЕННОГО БОГОМ МИРА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60DF0F-2F65-4E33-A295-5ADA8AFA3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36" y="209490"/>
            <a:ext cx="1584073" cy="394933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2FCF5E1-19AC-48CA-B492-B08C7E6662BE}"/>
              </a:ext>
            </a:extLst>
          </p:cNvPr>
          <p:cNvSpPr/>
          <p:nvPr/>
        </p:nvSpPr>
        <p:spPr>
          <a:xfrm>
            <a:off x="1959429" y="501869"/>
            <a:ext cx="7156201" cy="29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Законы природы первозданного мира были иными. Природа животных и человека была нетленна, потому что не было смерти. Это состояние между тленностью и нетленностью.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 было борьбы за существования. Животные не пожирали друг друга. Все питались зеленью (Быт. 1, 29-30)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Человеку дана была полная власть над животными. Человек не ведал страха. Человек понимал язык зверей. (Быт. 2, 19).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4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25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2050" name="Picture 2" descr="https://img0.liveinternet.ru/images/attach/c/1/49/809/49809484_1255364199_006.jpg">
            <a:extLst>
              <a:ext uri="{FF2B5EF4-FFF2-40B4-BE49-F238E27FC236}">
                <a16:creationId xmlns:a16="http://schemas.microsoft.com/office/drawing/2014/main" id="{E88CF8DD-DF8D-43A1-9345-4DA89A5B8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8" y="110532"/>
            <a:ext cx="5406118" cy="451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5667C8C-8A6F-4803-B914-E81E9ADA7EBB}"/>
              </a:ext>
            </a:extLst>
          </p:cNvPr>
          <p:cNvSpPr/>
          <p:nvPr/>
        </p:nvSpPr>
        <p:spPr>
          <a:xfrm flipH="1">
            <a:off x="5641513" y="160338"/>
            <a:ext cx="3417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Творение человека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FFAE742-70E5-42E7-B0B5-79E71A362169}"/>
              </a:ext>
            </a:extLst>
          </p:cNvPr>
          <p:cNvSpPr/>
          <p:nvPr/>
        </p:nvSpPr>
        <p:spPr>
          <a:xfrm>
            <a:off x="5572615" y="685064"/>
            <a:ext cx="34864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 том, как сотворил Бог человека, Библия повествует дважды, затрагивая единое событие как бы с разных аспектов.</a:t>
            </a:r>
            <a:r>
              <a:rPr lang="ru-RU" i="1" dirty="0"/>
              <a:t> </a:t>
            </a:r>
          </a:p>
          <a:p>
            <a:pPr indent="457200" algn="just">
              <a:spcAft>
                <a:spcPts val="0"/>
              </a:spcAft>
            </a:pPr>
            <a:r>
              <a:rPr lang="ru-RU" i="1" dirty="0"/>
              <a:t>(Быт 1, 26-31).</a:t>
            </a:r>
          </a:p>
          <a:p>
            <a:pPr indent="457200" algn="just"/>
            <a:r>
              <a:rPr lang="ru-RU" i="1" dirty="0"/>
              <a:t>(Быт 2, 4,7 –9).</a:t>
            </a:r>
            <a:endParaRPr lang="ru-RU" dirty="0"/>
          </a:p>
          <a:p>
            <a:pPr indent="457200" algn="just">
              <a:spcAft>
                <a:spcPts val="0"/>
              </a:spcAft>
            </a:pPr>
            <a:r>
              <a:rPr lang="ru-RU" dirty="0"/>
              <a:t>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06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26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D2DBFDB-05FE-4DD9-B55F-42AA719514C0}"/>
              </a:ext>
            </a:extLst>
          </p:cNvPr>
          <p:cNvSpPr/>
          <p:nvPr/>
        </p:nvSpPr>
        <p:spPr>
          <a:xfrm>
            <a:off x="155575" y="309593"/>
            <a:ext cx="8903494" cy="395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Первый рассказ: </a:t>
            </a:r>
          </a:p>
          <a:p>
            <a:pPr indent="457200" algn="just"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Шестой и седьмой дни: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«И сказал Бог (Элохим): сотворим человека по образу Нашему по подобию Нашему, и да владычествуют они над рыбами морскими, и над птицами небесными, [ и над зверями,] и над скотом, и над всею землею, и над всеми гадами, пресмыкающимися по земле. И сотворил Бог (Элохим) человека по образу Своему, по образу Божию сотворил его; «мужчину» и «женщину» сотворил их. И благословил их Бог (Элохим), и сказал им Бог (Элохим): плодитесь и размножайтесь, и наполняйте (райскую) землю, и обладайте ею, и владычествуйте…» (здесь перечисление всех живущих) (Быт 1, 26-31).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901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27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ABD279-3DE9-45D3-A317-B9646E897790}"/>
              </a:ext>
            </a:extLst>
          </p:cNvPr>
          <p:cNvSpPr/>
          <p:nvPr/>
        </p:nvSpPr>
        <p:spPr>
          <a:xfrm>
            <a:off x="155575" y="302556"/>
            <a:ext cx="8832850" cy="312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Второй рассказ: </a:t>
            </a:r>
          </a:p>
          <a:p>
            <a:pPr indent="457200" algn="just">
              <a:spcAft>
                <a:spcPts val="0"/>
              </a:spcAft>
            </a:pPr>
            <a:endParaRPr lang="ru-RU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«Вот происхождение неба и земли, при сотворении их, в то время, когда Господь Бог (Яхве Элохим), букв.: «Сущий-Божества») создал землю и небо» … «И создал Господь Бог (Яхве Элохим) человека из праха земного и вдунул в лице его дыхание жизни, и стал человек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душею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живою. И насадил Господь Бог (Яхве-Элохим) из земли всякое дерево, приятное на вид и хорошее для пищи, и дерево жизни посреди рая…» (Быт 2, 4,7 –9).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37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28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85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44EBA28-9E9B-4ACF-BBEA-55B25AF0BD36}"/>
              </a:ext>
            </a:extLst>
          </p:cNvPr>
          <p:cNvSpPr/>
          <p:nvPr/>
        </p:nvSpPr>
        <p:spPr>
          <a:xfrm>
            <a:off x="276483" y="249678"/>
            <a:ext cx="8763884" cy="2997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Человек по-еврейски Адам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адама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«земля», но это слово может означать и всех «земнородных», и все человечество, и в древних еврейских толкованиях обозначало как Кол-Адам – «Все-Человек»; «по образу Божию сотворил его мужское и женское, сотворил их», так в еврейском подлиннике передается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многоединый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образ Божий.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Многоединое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человечество – «плодитесь и размножайтесь и наполняйте (райскую) землю»… «и стало так» (Быт 1, 27-28,30). Все это и есть «рай во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Едеме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на востоке»…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68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29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" y="137911"/>
            <a:ext cx="9058923" cy="44549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B1A537E-D2FE-4CDF-972D-7184AD138A1D}"/>
              </a:ext>
            </a:extLst>
          </p:cNvPr>
          <p:cNvSpPr/>
          <p:nvPr/>
        </p:nvSpPr>
        <p:spPr>
          <a:xfrm>
            <a:off x="219741" y="32594"/>
            <a:ext cx="8924259" cy="3674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Древо жизни.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Это не только символ, но и образ, икона. О Древе жизни Писание говорит в самом начале (Быт 2, 9) и в самом конце – Апокалипсисе (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Откр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22, 1-2). В святоотеческом предании Православной Церкви – Древо жизни есть Христос. Это открывается самим Христом Его ученикам в таких словах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«Я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есмь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истинная виноградная лоза, а Отец Мой – виноградарь. Всякую у Меня ветвь, не приносящую плода, Он отсекает; а всякую, приносящую плод, очищает, чтобы более принесла плода. Вы уже очищены через слово, которое Я проповедал вам. Пребудьте во Мне, и Я в вас. … Я </a:t>
            </a:r>
            <a:r>
              <a:rPr lang="ru-RU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есмь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лоза, а вы ветви; … ибо без Меня не можете делать ничего…» (Ин 15, 1-5).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31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487"/>
            <a:ext cx="9144000" cy="43378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19AEE98-82BB-49A1-A687-49DDD31D3B22}"/>
              </a:ext>
            </a:extLst>
          </p:cNvPr>
          <p:cNvSpPr/>
          <p:nvPr/>
        </p:nvSpPr>
        <p:spPr>
          <a:xfrm>
            <a:off x="307975" y="63807"/>
            <a:ext cx="76380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b="1" dirty="0">
                <a:solidFill>
                  <a:srgbClr val="FF0000"/>
                </a:solidFill>
                <a:latin typeface="Arial Black" panose="020B0A04020102020204" pitchFamily="34" charset="0"/>
              </a:rPr>
              <a:t>Основные позитивные черты религии</a:t>
            </a:r>
            <a:br>
              <a:rPr lang="ru-RU" altLang="ru-RU" dirty="0"/>
            </a:b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9997203-0D11-4EDB-BA7A-FDD9BEF9A830}"/>
              </a:ext>
            </a:extLst>
          </p:cNvPr>
          <p:cNvSpPr/>
          <p:nvPr/>
        </p:nvSpPr>
        <p:spPr>
          <a:xfrm>
            <a:off x="155575" y="729420"/>
            <a:ext cx="9045166" cy="3091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altLang="ru-RU" sz="2000" dirty="0"/>
              <a:t>Традиционные научные методы редукции и анализа могут объяснить религию, но не смогут уменьшить ее значимость</a:t>
            </a:r>
          </a:p>
          <a:p>
            <a:pPr>
              <a:lnSpc>
                <a:spcPct val="80000"/>
              </a:lnSpc>
            </a:pPr>
            <a:endParaRPr lang="ru-RU" altLang="ru-RU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altLang="ru-RU" sz="2000" dirty="0"/>
              <a:t>Религия предлагает человеку </a:t>
            </a:r>
            <a:r>
              <a:rPr lang="ru-RU" altLang="ru-RU" sz="2000" b="1" dirty="0">
                <a:solidFill>
                  <a:srgbClr val="FF0000"/>
                </a:solidFill>
              </a:rPr>
              <a:t>высший идеал </a:t>
            </a:r>
            <a:r>
              <a:rPr lang="ru-RU" altLang="ru-RU" sz="2000" dirty="0"/>
              <a:t>– вечную любовь (христианство), стремление к которому нравственно преображает человека.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altLang="ru-RU" sz="2000" dirty="0"/>
              <a:t>Дает конкретный и исчерпывающий ответ на вопрос о </a:t>
            </a:r>
            <a:r>
              <a:rPr lang="ru-RU" altLang="ru-RU" sz="2000" b="1" dirty="0">
                <a:solidFill>
                  <a:srgbClr val="FF0000"/>
                </a:solidFill>
              </a:rPr>
              <a:t>смысле и цели жизни </a:t>
            </a:r>
            <a:r>
              <a:rPr lang="ru-RU" altLang="ru-RU" sz="2000" dirty="0"/>
              <a:t>человека: вечное бытие в единении с Богом (спасение).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altLang="ru-RU" sz="2000" dirty="0"/>
              <a:t>Играет огромную </a:t>
            </a:r>
            <a:r>
              <a:rPr lang="ru-RU" altLang="ru-RU" sz="2000" b="1" dirty="0">
                <a:solidFill>
                  <a:srgbClr val="FF0000"/>
                </a:solidFill>
              </a:rPr>
              <a:t>стабилизирующую роль </a:t>
            </a:r>
            <a:r>
              <a:rPr lang="ru-RU" altLang="ru-RU" sz="2000" dirty="0"/>
              <a:t>в обществе. </a:t>
            </a:r>
          </a:p>
        </p:txBody>
      </p:sp>
    </p:spTree>
    <p:extLst>
      <p:ext uri="{BB962C8B-B14F-4D97-AF65-F5344CB8AC3E}">
        <p14:creationId xmlns:p14="http://schemas.microsoft.com/office/powerpoint/2010/main" val="2473577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1026" name="Picture 2" descr="https://avatars.mds.yandex.net/get-pdb/2129646/4830afe1-ac6c-4731-819e-abb651a49618/orig">
            <a:extLst>
              <a:ext uri="{FF2B5EF4-FFF2-40B4-BE49-F238E27FC236}">
                <a16:creationId xmlns:a16="http://schemas.microsoft.com/office/drawing/2014/main" id="{26ECC20D-C0A7-4C7A-988F-045B9CB3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8" y="108996"/>
            <a:ext cx="8915643" cy="41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528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31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3F3215-B29A-43CC-B2B4-A6F2B250222B}"/>
              </a:ext>
            </a:extLst>
          </p:cNvPr>
          <p:cNvSpPr/>
          <p:nvPr/>
        </p:nvSpPr>
        <p:spPr>
          <a:xfrm>
            <a:off x="84931" y="160338"/>
            <a:ext cx="9059069" cy="4336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Древо познания добра и зла.</a:t>
            </a:r>
          </a:p>
          <a:p>
            <a:pPr algn="just">
              <a:spcAft>
                <a:spcPts val="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«И произрастил Господь Бог из земли всякое дерево, приятное на вид и хорошее для пищи, и древо жизни посреди рая, и дерево познания добра и зла» (Быт 2, 9)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плоды которого Бог запретил есть человеку. Люди пребывающие во древе жизни, и не знающе смерти, не знали и добра и зла. Не знающие смерти не знают зла. Они жили в любви, добре. Соприкосновение с древом познания добра и зла «открывало глаза» на зло, давало опытное, экзистенциальное знание (яда – познание опытное), которое мгновенно разрушало сущность древа жизни в людях, они отсекались от жизни, умирали. «Будьте как боги» – дьявольское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самообожествление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эгоистическая гордыня самолюбование в пустоте, паразитизм на божественном творении.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498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C6B55E8-4161-4039-8C8B-C0F3D01D7139}"/>
              </a:ext>
            </a:extLst>
          </p:cNvPr>
          <p:cNvSpPr/>
          <p:nvPr/>
        </p:nvSpPr>
        <p:spPr>
          <a:xfrm>
            <a:off x="460374" y="518016"/>
            <a:ext cx="8190139" cy="29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«И увидела жена, что дерево хорошо для пищи, и что оно приятно для глаз и вожделенно…» (Быт 3, 6).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Появилось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«вожделение»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- эгоистическое, обособленно личное желание утолить свою неожиданно явившуюся страсть любви к себе и к своему наслаждению, «потому что дает знание». Проснулся интерес. Человечество стало жить в «конфликте интересов» и в борьбе за интерес, в борьбе за существование. И без интереса уже не возможно что-либо делать, никто не хочет ничего делать без интереса.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41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33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" y="0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4098" name="Picture 2" descr="https://vsdn.ru/images/data/gallery/5944_big_1540454695_643.jpg">
            <a:extLst>
              <a:ext uri="{FF2B5EF4-FFF2-40B4-BE49-F238E27FC236}">
                <a16:creationId xmlns:a16="http://schemas.microsoft.com/office/drawing/2014/main" id="{D2CE0ED6-3E37-446B-AA7D-DCDD14EA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39" y="273954"/>
            <a:ext cx="74279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10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34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243C592-DC95-4B52-B10B-E56C3A41767C}"/>
              </a:ext>
            </a:extLst>
          </p:cNvPr>
          <p:cNvSpPr/>
          <p:nvPr/>
        </p:nvSpPr>
        <p:spPr>
          <a:xfrm>
            <a:off x="219741" y="32594"/>
            <a:ext cx="8768684" cy="3782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Aft>
                <a:spcPts val="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«И открылись глаза у них обоих, и узнали они, что они наги» (Быт 3, 7). «И сказал Господь Бог (Яхве-Элохим – Сущий-Божества): вот, Адам стал один из Нас…» (Быт 3, 22).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Бывший образом Единого во множестве Бога Адам через познание добра и зла превращается в «особь», «одного из»… Единство все-Адама раскололось, и теперь мы, потомки Адама, являемся осколками былого райского единства. Проблема заключается в том, что бы восстановить утраченное единство, собрать осколки. В этой связи религиозным сознанием были выработаны разные пути. Один из них святоотеческий. Это путь святых отцов: Василия Великого, Григория Нисского,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Семеона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Нового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Богосолова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Григория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Паламы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 др.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3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35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9DB87BF-17C5-4B49-8104-8EFACAE4DBD1}"/>
              </a:ext>
            </a:extLst>
          </p:cNvPr>
          <p:cNvSpPr/>
          <p:nvPr/>
        </p:nvSpPr>
        <p:spPr>
          <a:xfrm>
            <a:off x="329817" y="402079"/>
            <a:ext cx="863990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20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Святоотеческая антропология учит, что </a:t>
            </a:r>
          </a:p>
          <a:p>
            <a:pPr indent="449580" algn="ctr">
              <a:lnSpc>
                <a:spcPct val="20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природа человеческая едина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</a:p>
          <a:p>
            <a:pPr indent="449580" algn="ctr">
              <a:lnSpc>
                <a:spcPct val="20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									та которую сотворил Бог. </a:t>
            </a:r>
          </a:p>
          <a:p>
            <a:pPr indent="449580" algn="just">
              <a:lnSpc>
                <a:spcPct val="20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 человека нет «животной» природы и никогда не было. Образ Божий относится ко всей природе человека, единой и цельной, и не является чем-то добавленным извне. </a:t>
            </a:r>
          </a:p>
          <a:p>
            <a:pPr algn="just">
              <a:spcAft>
                <a:spcPts val="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97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36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4649C3-E7DE-4429-9646-E14D2DC10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25" y="136862"/>
            <a:ext cx="3386818" cy="441758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1057FC-482A-4B06-9FBF-699D4795500C}"/>
              </a:ext>
            </a:extLst>
          </p:cNvPr>
          <p:cNvSpPr/>
          <p:nvPr/>
        </p:nvSpPr>
        <p:spPr>
          <a:xfrm>
            <a:off x="3776537" y="395740"/>
            <a:ext cx="453571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err="1">
                <a:solidFill>
                  <a:srgbClr val="FF0000"/>
                </a:solidFill>
              </a:rPr>
              <a:t>Васи́лий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 err="1">
                <a:solidFill>
                  <a:srgbClr val="FF0000"/>
                </a:solidFill>
              </a:rPr>
              <a:t>Вели́кий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dirty="0"/>
              <a:t>(греч. Βα</a:t>
            </a:r>
            <a:r>
              <a:rPr lang="ru-RU" dirty="0" err="1"/>
              <a:t>σίλειος</a:t>
            </a:r>
            <a:r>
              <a:rPr lang="ru-RU" dirty="0"/>
              <a:t> ὁ </a:t>
            </a:r>
            <a:r>
              <a:rPr lang="ru-RU" dirty="0" err="1"/>
              <a:t>Μέγ</a:t>
            </a:r>
            <a:r>
              <a:rPr lang="ru-RU" dirty="0"/>
              <a:t>ας Васи́лиос о Ме́гас, известный также как Васи́лий Кесари́йский, Βασίλειος Καισαρείας; ок. 330—379) — архиепископ Кесарии Каппадокийской, церковный писатель и богослов. Один из трёх каппадокийских отцов Церкви, наряду с Григорием Нисским и Григорием Богословом. Ему приписываются изобретение иконостаса и составление литургии Василия Великого.</a:t>
            </a:r>
          </a:p>
        </p:txBody>
      </p:sp>
    </p:spTree>
    <p:extLst>
      <p:ext uri="{BB962C8B-B14F-4D97-AF65-F5344CB8AC3E}">
        <p14:creationId xmlns:p14="http://schemas.microsoft.com/office/powerpoint/2010/main" val="1797627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37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59D3CE5-9A23-4BAC-93D2-D50A1B1A4800}"/>
              </a:ext>
            </a:extLst>
          </p:cNvPr>
          <p:cNvSpPr/>
          <p:nvPr/>
        </p:nvSpPr>
        <p:spPr>
          <a:xfrm>
            <a:off x="276481" y="249678"/>
            <a:ext cx="8723219" cy="3360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Ступени духовного становления: </a:t>
            </a:r>
          </a:p>
          <a:p>
            <a:pPr algn="just"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во-первых, творение мира и человека, их райское состояние (Идеал);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во-вторых, грехопадение, как вселенская катастрофа и падшее состояние человека и мира после него (Крушение идеала);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в-третьих, преодоление грехопадения и возвращение человеку утраченных им качеств (Сверх идея, сверх задача, миссия – восстановление утраченного идеала). 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061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38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7AA90E-2491-4DE8-A672-C1452C44E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97276"/>
            <a:ext cx="4391902" cy="433222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F59B53-D8C9-4250-AC1D-F5BC3043CE61}"/>
              </a:ext>
            </a:extLst>
          </p:cNvPr>
          <p:cNvSpPr/>
          <p:nvPr/>
        </p:nvSpPr>
        <p:spPr>
          <a:xfrm>
            <a:off x="4592940" y="44012"/>
            <a:ext cx="4576203" cy="383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err="1">
                <a:solidFill>
                  <a:srgbClr val="FF0000"/>
                </a:solidFill>
              </a:rPr>
              <a:t>Григо́рий</a:t>
            </a:r>
            <a:r>
              <a:rPr lang="ru-RU" sz="2000" dirty="0">
                <a:solidFill>
                  <a:srgbClr val="FF0000"/>
                </a:solidFill>
              </a:rPr>
              <a:t> </a:t>
            </a:r>
            <a:r>
              <a:rPr lang="ru-RU" sz="2000" dirty="0" err="1">
                <a:solidFill>
                  <a:srgbClr val="FF0000"/>
                </a:solidFill>
              </a:rPr>
              <a:t>Палама</a:t>
            </a:r>
            <a:r>
              <a:rPr lang="ru-RU" sz="2000" dirty="0">
                <a:solidFill>
                  <a:srgbClr val="FF0000"/>
                </a:solidFill>
              </a:rPr>
              <a:t>́ — </a:t>
            </a:r>
            <a:r>
              <a:rPr lang="ru-RU" dirty="0"/>
              <a:t>архиепископ </a:t>
            </a:r>
            <a:r>
              <a:rPr lang="ru-RU" dirty="0" err="1"/>
              <a:t>Фессалоникийский</a:t>
            </a:r>
            <a:r>
              <a:rPr lang="ru-RU" dirty="0"/>
              <a:t>, христианский мистик, византийский богослов и философ, систематизатор и создатель философского обоснования практики исихазма, отец и учитель Церкви. Прославлен Православной церковью в лике святителей. Википедия</a:t>
            </a:r>
          </a:p>
          <a:p>
            <a:pPr>
              <a:lnSpc>
                <a:spcPct val="150000"/>
              </a:lnSpc>
            </a:pPr>
            <a:r>
              <a:rPr lang="ru-RU" dirty="0"/>
              <a:t>Родился: 1296 г., Константинополь</a:t>
            </a:r>
          </a:p>
          <a:p>
            <a:pPr>
              <a:lnSpc>
                <a:spcPct val="150000"/>
              </a:lnSpc>
            </a:pPr>
            <a:r>
              <a:rPr lang="ru-RU" dirty="0"/>
              <a:t>Умер: 14 ноября 1359 г., Салоники, Греция </a:t>
            </a:r>
          </a:p>
        </p:txBody>
      </p:sp>
    </p:spTree>
    <p:extLst>
      <p:ext uri="{BB962C8B-B14F-4D97-AF65-F5344CB8AC3E}">
        <p14:creationId xmlns:p14="http://schemas.microsoft.com/office/powerpoint/2010/main" val="2769511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39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9DB87BF-17C5-4B49-8104-8EFACAE4DBD1}"/>
              </a:ext>
            </a:extLst>
          </p:cNvPr>
          <p:cNvSpPr/>
          <p:nvPr/>
        </p:nvSpPr>
        <p:spPr>
          <a:xfrm>
            <a:off x="329817" y="402079"/>
            <a:ext cx="8639906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20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Даже падший человек сохраняет в какой-то степени первозданную доброту, которой он был наделен от сотворения. </a:t>
            </a:r>
          </a:p>
          <a:p>
            <a:pPr indent="449580" algn="just">
              <a:lnSpc>
                <a:spcPct val="20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Человек не вполне утратил Образ Бога, а лишь повредил его. </a:t>
            </a:r>
          </a:p>
          <a:p>
            <a:pPr indent="449580" algn="just">
              <a:lnSpc>
                <a:spcPct val="20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Человек не утратил способности познания добра. </a:t>
            </a:r>
          </a:p>
          <a:p>
            <a:pPr indent="449580" algn="just">
              <a:lnSpc>
                <a:spcPct val="200000"/>
              </a:lnSpc>
              <a:spcAft>
                <a:spcPts val="0"/>
              </a:spcAft>
            </a:pP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 algn="just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Восстановление утраченного Образа Бога, единства с Богом и с миром – это сверх цель, сверх задача, миссия - она определяет вектор развития человека, смысл его жизни. </a:t>
            </a:r>
          </a:p>
          <a:p>
            <a:pPr algn="just">
              <a:spcAft>
                <a:spcPts val="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88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457297"/>
            <a:ext cx="9094035" cy="39117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46234C-F371-4C49-BC53-1AE5B1EC565C}"/>
              </a:ext>
            </a:extLst>
          </p:cNvPr>
          <p:cNvSpPr/>
          <p:nvPr/>
        </p:nvSpPr>
        <p:spPr>
          <a:xfrm>
            <a:off x="4754161" y="472688"/>
            <a:ext cx="3983439" cy="3422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К 1960 году раскопки в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Шанидаре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дали науке окаменелости девяти неандертальцев. </a:t>
            </a:r>
          </a:p>
          <a:p>
            <a:pPr algn="just"/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В 1968 году в Париже палеоботаник 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Арлетт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Леруа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-Гуран делает открытие. </a:t>
            </a:r>
          </a:p>
          <a:p>
            <a:pPr algn="just"/>
            <a:endParaRPr lang="ru-RU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Это была пыльца восьми разных цветов, родственных гадючьему луку, василькам, алтею розовому и некоторым другим.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8A5884-38D8-46EB-A6D1-667096E28EF4}"/>
              </a:ext>
            </a:extLst>
          </p:cNvPr>
          <p:cNvSpPr/>
          <p:nvPr/>
        </p:nvSpPr>
        <p:spPr>
          <a:xfrm>
            <a:off x="-80576" y="7937"/>
            <a:ext cx="92954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Истоки религии находятся в погребальных ритуалах неандертальцев </a:t>
            </a:r>
            <a:endParaRPr lang="ru-RU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" descr="Поросшая низкорослым дубняком гора Барадост изобилует пещерами, и Солецки решил начать с самой большой из них - Шанидарской">
            <a:extLst>
              <a:ext uri="{FF2B5EF4-FFF2-40B4-BE49-F238E27FC236}">
                <a16:creationId xmlns:a16="http://schemas.microsoft.com/office/drawing/2014/main" id="{EE208134-E709-4449-9EAE-4500660B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1" y="377268"/>
            <a:ext cx="4596503" cy="42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72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176209"/>
            <a:ext cx="8768683" cy="478095"/>
          </a:xfrm>
        </p:spPr>
        <p:txBody>
          <a:bodyPr>
            <a:noAutofit/>
          </a:bodyPr>
          <a:lstStyle/>
          <a:p>
            <a:pPr algn="l"/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Митрополит Антоний Сурожский (1914-2003)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-614263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8" name="Picture 4" descr="https://im0-tub-ru.yandex.net/i?id=3f58e3dcdd7b30a7632d78e235160239-l&amp;ref=rim&amp;n=13&amp;w=1024&amp;h=743">
            <a:extLst>
              <a:ext uri="{FF2B5EF4-FFF2-40B4-BE49-F238E27FC236}">
                <a16:creationId xmlns:a16="http://schemas.microsoft.com/office/drawing/2014/main" id="{DD309300-E562-4641-BA10-A810EE5F3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1" y="723767"/>
            <a:ext cx="4360339" cy="316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4822861-CDBF-45D5-8B0D-7A21C3A7A58C}"/>
              </a:ext>
            </a:extLst>
          </p:cNvPr>
          <p:cNvSpPr/>
          <p:nvPr/>
        </p:nvSpPr>
        <p:spPr>
          <a:xfrm>
            <a:off x="5057103" y="654304"/>
            <a:ext cx="38858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Два пути спасения:</a:t>
            </a:r>
          </a:p>
          <a:p>
            <a:endParaRPr lang="ru-RU" dirty="0"/>
          </a:p>
          <a:p>
            <a:r>
              <a:rPr lang="ru-RU" dirty="0"/>
              <a:t>1. Прямой путь - мистическое соединение человека с Богом, через религиозную жизнь (обряды и таинства). Религия. </a:t>
            </a:r>
          </a:p>
          <a:p>
            <a:endParaRPr lang="ru-RU" dirty="0"/>
          </a:p>
          <a:p>
            <a:r>
              <a:rPr lang="ru-RU" dirty="0"/>
              <a:t>2. Не прямой путь (тернистый) через познание Творения Бога (мира). Философия и наука.</a:t>
            </a:r>
          </a:p>
        </p:txBody>
      </p:sp>
    </p:spTree>
    <p:extLst>
      <p:ext uri="{BB962C8B-B14F-4D97-AF65-F5344CB8AC3E}">
        <p14:creationId xmlns:p14="http://schemas.microsoft.com/office/powerpoint/2010/main" val="1241649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41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621"/>
            <a:ext cx="9228931" cy="4129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8D28106-8396-4F7A-9CD0-CCF279F701C8}"/>
              </a:ext>
            </a:extLst>
          </p:cNvPr>
          <p:cNvSpPr/>
          <p:nvPr/>
        </p:nvSpPr>
        <p:spPr>
          <a:xfrm>
            <a:off x="0" y="101602"/>
            <a:ext cx="9228931" cy="4377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370"/>
              </a:lnSpc>
              <a:spcBef>
                <a:spcPts val="25"/>
              </a:spcBef>
              <a:spcAft>
                <a:spcPts val="0"/>
              </a:spcAft>
              <a:tabLst>
                <a:tab pos="365760" algn="l"/>
                <a:tab pos="457200" algn="l"/>
              </a:tabLst>
            </a:pPr>
            <a:r>
              <a:rPr lang="ru-RU" sz="2000" b="1" spc="3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Научный креационизм</a:t>
            </a:r>
            <a:endParaRPr lang="ru-RU" sz="20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Научно-</a:t>
            </a:r>
            <a:r>
              <a:rPr lang="ru-RU" spc="25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креационистское</a:t>
            </a:r>
            <a:r>
              <a:rPr lang="ru-RU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уче</a:t>
            </a:r>
            <a:r>
              <a:rPr lang="ru-RU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ние возникло сравнительно недавно. Его развивают как правило ученые, которые пытаются совместить свои религиозные убеждения с научными знаниями. В 1932 году в Великобритании было </a:t>
            </a: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основано «Движение протеста против эво</a:t>
            </a:r>
            <a:r>
              <a:rPr lang="ru-RU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люции», ставящее целью распространение научной информации в пользу библейской теории сотворения мира и доказательство </a:t>
            </a:r>
            <a:r>
              <a:rPr lang="ru-RU" spc="3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ложности эволюционной теории при помо</a:t>
            </a:r>
            <a:r>
              <a:rPr lang="ru-RU" spc="4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щи научных фактов. К 1970 году количе</a:t>
            </a: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ство его членов достигло 850, и оно приоб</a:t>
            </a:r>
            <a:r>
              <a:rPr lang="ru-RU" spc="3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рело больший авторитет после того, как в </a:t>
            </a:r>
            <a:r>
              <a:rPr lang="ru-RU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1963 году в США было основано </a:t>
            </a:r>
            <a:r>
              <a:rPr lang="ru-RU" spc="1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Креацио</a:t>
            </a:r>
            <a:r>
              <a:rPr lang="ru-RU" spc="15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нистское</a:t>
            </a:r>
            <a:r>
              <a:rPr lang="ru-RU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научно-исследовательское обще</a:t>
            </a:r>
            <a:r>
              <a:rPr lang="ru-RU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ство, в 1970 году </a:t>
            </a:r>
            <a:r>
              <a:rPr lang="ru-RU" spc="2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Креационистский</a:t>
            </a:r>
            <a:r>
              <a:rPr lang="ru-RU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научно-исследовательский институт. Дальнейшее </a:t>
            </a:r>
            <a:r>
              <a:rPr lang="ru-RU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развитие креационизма в Великобритании </a:t>
            </a:r>
            <a:r>
              <a:rPr lang="ru-RU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ознаменовало создание в 1972 году Научно</a:t>
            </a:r>
            <a:r>
              <a:rPr lang="ru-RU" spc="3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го объединения имени Ньютона.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53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</a:pPr>
            <a:r>
              <a:rPr lang="ru-RU" i="1" dirty="0"/>
              <a:t>	</a:t>
            </a:r>
            <a:r>
              <a:rPr lang="ru-RU" dirty="0"/>
              <a:t>Факт «рождения» вселенной во времени. Инфляционная теория расширения вселенной, принятая в настоящее время всем научным сообществом, утверждает, что мир начал свое существование из абсолютной пустоты (ложного квантового вакуума). Как возник изначальный вакуум физика не объясняет.</a:t>
            </a:r>
          </a:p>
          <a:p>
            <a:pPr lvl="0">
              <a:lnSpc>
                <a:spcPct val="150000"/>
              </a:lnSpc>
            </a:pPr>
            <a:r>
              <a:rPr lang="ru-RU" dirty="0"/>
              <a:t>	Согласованность фундаментальных физических законов. </a:t>
            </a:r>
            <a:r>
              <a:rPr lang="ru-RU" i="1" dirty="0"/>
              <a:t>Антропный принцип</a:t>
            </a:r>
            <a:r>
              <a:rPr lang="ru-RU" dirty="0"/>
              <a:t> – законы мира суть таковы, что бы дать возможность возникновения биологическим существам. Это означает, что уже до «рождения» вселенной как бы существовал план ее строения, в котором заранее было предусмотрено появление жизни.</a:t>
            </a:r>
          </a:p>
          <a:p>
            <a:pPr hangingPunct="0">
              <a:lnSpc>
                <a:spcPct val="150000"/>
              </a:lnSpc>
            </a:pPr>
            <a:endParaRPr lang="ru-RU" i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861FDF0-032E-4624-8B91-6BFA9F6ABBEB}"/>
              </a:ext>
            </a:extLst>
          </p:cNvPr>
          <p:cNvSpPr/>
          <p:nvPr/>
        </p:nvSpPr>
        <p:spPr>
          <a:xfrm>
            <a:off x="155575" y="160339"/>
            <a:ext cx="6702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аргументы научных креационистов.</a:t>
            </a:r>
            <a:endParaRPr lang="ru-RU" sz="20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353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43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DB211E1-31CB-4F19-89C9-4774BD0A23F9}"/>
              </a:ext>
            </a:extLst>
          </p:cNvPr>
          <p:cNvSpPr/>
          <p:nvPr/>
        </p:nvSpPr>
        <p:spPr>
          <a:xfrm>
            <a:off x="201039" y="176209"/>
            <a:ext cx="6656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аргументы научных креационистов.</a:t>
            </a: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4A3A20-F2CF-4FC0-BA21-87B4DB78F8F4}"/>
              </a:ext>
            </a:extLst>
          </p:cNvPr>
          <p:cNvSpPr/>
          <p:nvPr/>
        </p:nvSpPr>
        <p:spPr>
          <a:xfrm>
            <a:off x="84931" y="490671"/>
            <a:ext cx="9059069" cy="4619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dirty="0"/>
              <a:t>	Применение методов теории вероятности позволило подсчитать, что уже самопроизвольное появление бактерии является невероятным событием.</a:t>
            </a:r>
          </a:p>
          <a:p>
            <a:pPr lvl="0">
              <a:lnSpc>
                <a:spcPct val="150000"/>
              </a:lnSpc>
            </a:pPr>
            <a:r>
              <a:rPr lang="ru-RU" dirty="0"/>
              <a:t>	</a:t>
            </a:r>
            <a:r>
              <a:rPr lang="ru-RU" dirty="0" err="1"/>
              <a:t>Несовершенность</a:t>
            </a:r>
            <a:r>
              <a:rPr lang="ru-RU" dirty="0"/>
              <a:t> «Радиоуглеродного метода» и других систем датировки.</a:t>
            </a:r>
          </a:p>
          <a:p>
            <a:pPr lvl="0">
              <a:lnSpc>
                <a:spcPct val="150000"/>
              </a:lnSpc>
            </a:pPr>
            <a:r>
              <a:rPr lang="ru-RU" dirty="0"/>
              <a:t>	Противоречивость эволюционной гипотезы. Происхождение, например, генетической информации, которая помогает выжить биологическим организмам в современном быстроменяющемся мире остается загадкой.</a:t>
            </a:r>
          </a:p>
          <a:p>
            <a:pPr lvl="0">
              <a:lnSpc>
                <a:spcPct val="150000"/>
              </a:lnSpc>
            </a:pPr>
            <a:r>
              <a:rPr lang="ru-RU" dirty="0"/>
              <a:t>	</a:t>
            </a:r>
            <a:r>
              <a:rPr lang="ru-RU" dirty="0" err="1"/>
              <a:t>Архиологических</a:t>
            </a:r>
            <a:r>
              <a:rPr lang="ru-RU" dirty="0"/>
              <a:t> подтверждений относительно существования «недостающего звена» между человеком и обезьяной нет. Все ископаемые люди отличаются от современного человека не более, чем современные люди различаются между собой, т.е. это вариации в пределах одного вида.</a:t>
            </a:r>
          </a:p>
          <a:p>
            <a:pPr hangingPunct="0"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3755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44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upload.wikimedia.org/wikipedia/commons/thumb/4/4e/Pleiades_large.jpg/800px-Pleiades_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1247" cy="553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753359"/>
            <a:ext cx="2411146" cy="3648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99E69C3-A01F-4894-8566-A334C949C8E8}"/>
              </a:ext>
            </a:extLst>
          </p:cNvPr>
          <p:cNvSpPr/>
          <p:nvPr/>
        </p:nvSpPr>
        <p:spPr>
          <a:xfrm>
            <a:off x="329817" y="304802"/>
            <a:ext cx="8484366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Религиям присущ тяжелейший человеческий порок – </a:t>
            </a:r>
            <a:r>
              <a:rPr lang="ru-RU" sz="2000" b="1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трайбализм. </a:t>
            </a:r>
            <a:r>
              <a:rPr lang="ru-RU" sz="2000" dirty="0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Инстинкт племенного сознания проявляется во всех религиях гораздо сильнее, чем стремление к духовности.</a:t>
            </a:r>
          </a:p>
        </p:txBody>
      </p:sp>
    </p:spTree>
    <p:extLst>
      <p:ext uri="{BB962C8B-B14F-4D97-AF65-F5344CB8AC3E}">
        <p14:creationId xmlns:p14="http://schemas.microsoft.com/office/powerpoint/2010/main" val="1909473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45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534557B-EA91-477A-B6A4-2E911EF901F0}"/>
              </a:ext>
            </a:extLst>
          </p:cNvPr>
          <p:cNvSpPr/>
          <p:nvPr/>
        </p:nvSpPr>
        <p:spPr>
          <a:xfrm>
            <a:off x="219741" y="209490"/>
            <a:ext cx="8839328" cy="226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FF0000"/>
                </a:solidFill>
              </a:rPr>
              <a:t>Трайбализм </a:t>
            </a:r>
            <a:r>
              <a:rPr lang="ru-RU" dirty="0"/>
              <a:t>(</a:t>
            </a:r>
            <a:r>
              <a:rPr lang="ru-RU" dirty="0" err="1"/>
              <a:t>трибализм</a:t>
            </a:r>
            <a:r>
              <a:rPr lang="ru-RU" dirty="0"/>
              <a:t>, </a:t>
            </a:r>
            <a:r>
              <a:rPr lang="ru-RU" dirty="0" err="1"/>
              <a:t>трайбализация</a:t>
            </a:r>
            <a:r>
              <a:rPr lang="ru-RU" dirty="0"/>
              <a:t>, англ. </a:t>
            </a:r>
            <a:r>
              <a:rPr lang="ru-RU" dirty="0" err="1"/>
              <a:t>tribalism</a:t>
            </a:r>
            <a:r>
              <a:rPr lang="ru-RU" dirty="0"/>
              <a:t>, от лат. </a:t>
            </a:r>
            <a:r>
              <a:rPr lang="ru-RU" dirty="0" err="1"/>
              <a:t>tribus</a:t>
            </a:r>
            <a:r>
              <a:rPr lang="ru-RU" dirty="0"/>
              <a:t> — племя) — форма групповой обособленности, характеризуемая внутренней замкнутостью и исключительностью, обычно сопровождаемая враждебностью по отношению к другим группам. Изначально характеризовал систему первобытных, неразвитых обществ, позднее понятие расширилось и приобрело новые направления.</a:t>
            </a:r>
          </a:p>
        </p:txBody>
      </p:sp>
    </p:spTree>
    <p:extLst>
      <p:ext uri="{BB962C8B-B14F-4D97-AF65-F5344CB8AC3E}">
        <p14:creationId xmlns:p14="http://schemas.microsoft.com/office/powerpoint/2010/main" val="2768092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46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" y="194047"/>
            <a:ext cx="8974319" cy="44133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1026" name="Picture 2" descr="https://upload.wikimedia.org/wikipedia/commons/thumb/e/e6/Tasmania_in_Australia.svg/1024px-Tasmania_in_Australia.svg.png">
            <a:extLst>
              <a:ext uri="{FF2B5EF4-FFF2-40B4-BE49-F238E27FC236}">
                <a16:creationId xmlns:a16="http://schemas.microsoft.com/office/drawing/2014/main" id="{C7F23B0F-0013-49A9-8FAB-A4D2E8A9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90" y="458750"/>
            <a:ext cx="3075755" cy="276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F6463FA-70FA-4C9F-8732-EC186C7A707D}"/>
              </a:ext>
            </a:extLst>
          </p:cNvPr>
          <p:cNvSpPr/>
          <p:nvPr/>
        </p:nvSpPr>
        <p:spPr>
          <a:xfrm>
            <a:off x="148891" y="3541787"/>
            <a:ext cx="8902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Кабо В.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</a:rPr>
              <a:t>Тасманийцы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</a:rPr>
              <a:t> и тасманийская проблема. Москва: Наука, 1975//http://aboriginals.narod.ru/Tasmanians.htm</a:t>
            </a:r>
          </a:p>
        </p:txBody>
      </p:sp>
      <p:pic>
        <p:nvPicPr>
          <p:cNvPr id="1030" name="Picture 6" descr="Труганини в 1866 году">
            <a:extLst>
              <a:ext uri="{FF2B5EF4-FFF2-40B4-BE49-F238E27FC236}">
                <a16:creationId xmlns:a16="http://schemas.microsoft.com/office/drawing/2014/main" id="{268DB640-8209-4530-8124-95606F45D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806" y="337372"/>
            <a:ext cx="1996353" cy="286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988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47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16" name="Picture 4" descr="https://upload.wikimedia.org/wikipedia/commons/4/41/Truganini_and_last_4_tasmanian_aborigines.jpg">
            <a:extLst>
              <a:ext uri="{FF2B5EF4-FFF2-40B4-BE49-F238E27FC236}">
                <a16:creationId xmlns:a16="http://schemas.microsoft.com/office/drawing/2014/main" id="{DC206681-D242-4299-B807-828096B9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" y="80117"/>
            <a:ext cx="4307862" cy="419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83BB57-9AC9-4A18-B1A7-D01FFB4A8FCE}"/>
              </a:ext>
            </a:extLst>
          </p:cNvPr>
          <p:cNvSpPr/>
          <p:nvPr/>
        </p:nvSpPr>
        <p:spPr>
          <a:xfrm>
            <a:off x="4685413" y="724948"/>
            <a:ext cx="33669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Фотография последних четырёх чистокровных </a:t>
            </a:r>
            <a:r>
              <a:rPr lang="ru-RU" dirty="0" err="1"/>
              <a:t>тасманийцев</a:t>
            </a:r>
            <a:r>
              <a:rPr lang="ru-RU" dirty="0"/>
              <a:t>, 1860-е годы. Крайняя справа — </a:t>
            </a:r>
            <a:r>
              <a:rPr lang="ru-RU" dirty="0" err="1"/>
              <a:t>Труганини</a:t>
            </a:r>
            <a:r>
              <a:rPr lang="ru-RU" dirty="0"/>
              <a:t>, считающаяся последней из них.</a:t>
            </a:r>
          </a:p>
          <a:p>
            <a:endParaRPr lang="ru-RU" dirty="0"/>
          </a:p>
          <a:p>
            <a:r>
              <a:rPr lang="ru-RU" dirty="0" err="1"/>
              <a:t>Труганини</a:t>
            </a:r>
            <a:r>
              <a:rPr lang="ru-RU" dirty="0"/>
              <a:t> (1812 - 1876) последняя чистокровная аборигенка Тасмании.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8830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48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3074" name="Picture 2" descr="https://upload.wikimedia.org/wikipedia/commons/thumb/a/aa/Benjamin_Duterrau_-_Mr_Robinson%27s_first_interview_with_Timmy_-_Google_Art_Project.jpg/1280px-Benjamin_Duterrau_-_Mr_Robinson%27s_first_interview_with_Timmy_-_Google_Art_Project.jpg">
            <a:extLst>
              <a:ext uri="{FF2B5EF4-FFF2-40B4-BE49-F238E27FC236}">
                <a16:creationId xmlns:a16="http://schemas.microsoft.com/office/drawing/2014/main" id="{7446B431-8A4C-4D99-8A7B-ED74BD9F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5" y="153839"/>
            <a:ext cx="4968540" cy="393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6/60/George_a_robinson.jpg">
            <a:extLst>
              <a:ext uri="{FF2B5EF4-FFF2-40B4-BE49-F238E27FC236}">
                <a16:creationId xmlns:a16="http://schemas.microsoft.com/office/drawing/2014/main" id="{19DC9A40-4B50-4938-ACBE-5DDBE7343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75" y="228751"/>
            <a:ext cx="2840131" cy="436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0981715-5CE1-46C0-9A51-2A6207A4C70F}"/>
              </a:ext>
            </a:extLst>
          </p:cNvPr>
          <p:cNvSpPr/>
          <p:nvPr/>
        </p:nvSpPr>
        <p:spPr>
          <a:xfrm>
            <a:off x="276483" y="3989569"/>
            <a:ext cx="6528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Джордж Август Робинсон (22 марта 1791 - 18 октября 1866)</a:t>
            </a:r>
          </a:p>
        </p:txBody>
      </p:sp>
    </p:spTree>
    <p:extLst>
      <p:ext uri="{BB962C8B-B14F-4D97-AF65-F5344CB8AC3E}">
        <p14:creationId xmlns:p14="http://schemas.microsoft.com/office/powerpoint/2010/main" val="3593578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49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496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Вера оправдана с биологической точки зрения как средство выживания и репродуктивного успеха. Вера куется успехами племени (трибы) и, в свою очередь сплачивает его в борьбе с другими, она же приносит удачу тем, кто лучше других умеет манипулировать идеями, чтобы заручиться поддержкой собратьев по вере. Бесконечные конфликты, спровоцированные подобной социальной практикой широко распространились еще в эру палеолита, не утихают они и сегодня.  … Воинствующая религиозность – это не аномалия. …. Вера – единственный мотив, заставляющий хороших людей творить зло. </a:t>
            </a:r>
          </a:p>
          <a:p>
            <a:pPr algn="r"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Эдвард Уилсон. Смысл существования человека. М.,2015</a:t>
            </a:r>
          </a:p>
        </p:txBody>
      </p:sp>
    </p:spTree>
    <p:extLst>
      <p:ext uri="{BB962C8B-B14F-4D97-AF65-F5344CB8AC3E}">
        <p14:creationId xmlns:p14="http://schemas.microsoft.com/office/powerpoint/2010/main" val="162448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1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B74C12-40E2-4F2C-896C-257B59AF76B6}"/>
              </a:ext>
            </a:extLst>
          </p:cNvPr>
          <p:cNvSpPr/>
          <p:nvPr/>
        </p:nvSpPr>
        <p:spPr>
          <a:xfrm>
            <a:off x="155573" y="-49619"/>
            <a:ext cx="4932041" cy="3206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Специалисты единодушно решили, что умершего похоронили с цветами, собранными на склоне возле пещеры. А это доказывает, что неандертальцы испытывали любовь и нежность, относились к смерти со сложным чувством и выражали скорбь с помощью особого обряда - засыпая покойника цветами.</a:t>
            </a:r>
          </a:p>
          <a:p>
            <a:pPr algn="just">
              <a:lnSpc>
                <a:spcPct val="150000"/>
              </a:lnSpc>
            </a:pPr>
            <a:r>
              <a:rPr lang="en-US" sz="1000" dirty="0">
                <a:hlinkClick r:id="rId5"/>
              </a:rPr>
              <a:t>http://paleontologylib.ru/books/item/f00/s00/z0000021/st012.shtml</a:t>
            </a:r>
            <a:endParaRPr lang="ru-RU" sz="1000" b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3074" name="Picture 2" descr="http://www.interfax.by/files/2014-02/20140203-181559-527.jpg">
            <a:extLst>
              <a:ext uri="{FF2B5EF4-FFF2-40B4-BE49-F238E27FC236}">
                <a16:creationId xmlns:a16="http://schemas.microsoft.com/office/drawing/2014/main" id="{73621641-E538-4550-886F-EE53CC6C6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90" y="98538"/>
            <a:ext cx="3745235" cy="303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A8501C4-B2AD-426F-91E0-17544E9EB29A}"/>
              </a:ext>
            </a:extLst>
          </p:cNvPr>
          <p:cNvSpPr/>
          <p:nvPr/>
        </p:nvSpPr>
        <p:spPr>
          <a:xfrm>
            <a:off x="155574" y="3248883"/>
            <a:ext cx="89210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 тыс. лет назад 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Шанидаре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(Ирак) неандертальцы украсили гробницу семью видами цветов, имеющими медицинскую и экономическую ценность. </a:t>
            </a:r>
          </a:p>
          <a:p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тех пор человечество породило около 100 тысяч различных религий.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0314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1" y="125385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3004942" y="85061"/>
            <a:ext cx="61390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Жан Веркор. Люди или животные? 1957</a:t>
            </a:r>
            <a:endParaRPr lang="ru-RU" sz="2400" dirty="0"/>
          </a:p>
          <a:p>
            <a:r>
              <a:rPr lang="ru-RU" dirty="0"/>
              <a:t>Французский писатель. Он в художественной форме сделал попытку ответить на вопрос о происхождении человека. «</a:t>
            </a:r>
            <a:r>
              <a:rPr lang="ru-RU" i="1" dirty="0"/>
              <a:t>Что есть человек» </a:t>
            </a:r>
            <a:r>
              <a:rPr lang="ru-RU" dirty="0"/>
              <a:t>– этот вопрос является стержнем романа.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https://img-fotki.yandex.ru/get/5629/83538989.15/0_1438de_aaf131d7_M">
            <a:extLst>
              <a:ext uri="{FF2B5EF4-FFF2-40B4-BE49-F238E27FC236}">
                <a16:creationId xmlns:a16="http://schemas.microsoft.com/office/drawing/2014/main" id="{CED13C61-70C5-4D0F-84DA-8849A9C69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83" y="176209"/>
            <a:ext cx="2623067" cy="393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79CD35C-0C0D-4A20-8C91-BC8B072FF300}"/>
              </a:ext>
            </a:extLst>
          </p:cNvPr>
          <p:cNvSpPr/>
          <p:nvPr/>
        </p:nvSpPr>
        <p:spPr>
          <a:xfrm>
            <a:off x="3020458" y="1654721"/>
            <a:ext cx="581556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Аннотация:</a:t>
            </a:r>
          </a:p>
          <a:p>
            <a:pPr indent="274320" algn="just"/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 джунглях Новой Гвинеи открыты новые живые существа. Они, несомненно, более развиты чем любые обезьяны, но более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отсталы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чем любое, самое примитивное племя людей. В ученом мире начинаются ожесточенные споры, кто же они — люди или животные. Ученые заходят в тупик, выход из которого удается найти весьма необычным образом.</a:t>
            </a:r>
          </a:p>
          <a:p>
            <a:br>
              <a:rPr lang="ru-RU" dirty="0"/>
            </a:br>
            <a:r>
              <a:rPr lang="ru-RU" sz="1400" b="1" i="1" dirty="0"/>
              <a:t>Вячеслав Алексеев </a:t>
            </a:r>
            <a:r>
              <a:rPr lang="ru-RU" sz="1400" dirty="0">
                <a:hlinkClick r:id="rId6"/>
              </a:rPr>
              <a:t>https://realis.org/statti/tropy-jan-verkor/</a:t>
            </a:r>
            <a:endParaRPr lang="ru-RU" sz="1400" dirty="0"/>
          </a:p>
          <a:p>
            <a:endParaRPr lang="ru-RU" sz="1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0003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51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3" y="9727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27F7FA-B02A-47FA-9390-E3594A69977A}"/>
              </a:ext>
            </a:extLst>
          </p:cNvPr>
          <p:cNvSpPr/>
          <p:nvPr/>
        </p:nvSpPr>
        <p:spPr>
          <a:xfrm>
            <a:off x="219741" y="97277"/>
            <a:ext cx="8704517" cy="3781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I. Человека отличает от животного наличие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религиозного духа.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II. Основными признаками религиозного духа являются (в нисходящем порядке): Вера в Бога, Наука, Искусство во всех своих проявлениях; различные религии, философские школы во всех своих проявлениях; фетишизм, тотемы и табу, магия, колдовство во всех своих проявлениях; ритуальное людоедство в его проявлениях.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III. Всякое одушевленное существо, которое обладает хотя бы одним из признаков, перечисленных в положении II, признается членом человеческого общества.</a:t>
            </a:r>
            <a:endParaRPr lang="ru-RU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188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9298F-3986-44A0-A34A-7644C3CC317B}"/>
              </a:ext>
            </a:extLst>
          </p:cNvPr>
          <p:cNvSpPr/>
          <p:nvPr/>
        </p:nvSpPr>
        <p:spPr>
          <a:xfrm>
            <a:off x="201039" y="3855212"/>
            <a:ext cx="89242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hlinkClick r:id="rId4"/>
              </a:rPr>
              <a:t>https://rgdn.info/gbekli-tepe._o_chm_molchit_puzatyy_holm._istoriko-astronomicheskoe_issledovanie</a:t>
            </a:r>
            <a:endParaRPr lang="ru-RU" dirty="0"/>
          </a:p>
          <a:p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DBD943D-DB3F-491F-96D1-D6EFAE1CA53B}"/>
              </a:ext>
            </a:extLst>
          </p:cNvPr>
          <p:cNvSpPr/>
          <p:nvPr/>
        </p:nvSpPr>
        <p:spPr>
          <a:xfrm>
            <a:off x="4778094" y="290981"/>
            <a:ext cx="40894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Гёбекли</a:t>
            </a:r>
            <a:r>
              <a:rPr lang="ru-RU" b="1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́-Тепе́ (</a:t>
            </a:r>
            <a:r>
              <a:rPr lang="ru-RU" b="1" i="1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«Пузатый холм»</a:t>
            </a:r>
            <a:r>
              <a:rPr lang="ru-RU" b="1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или </a:t>
            </a:r>
            <a:r>
              <a:rPr lang="ru-RU" b="1" i="1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«Пупочный холм» </a:t>
            </a:r>
            <a:r>
              <a:rPr lang="ru-RU" b="1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 храмовый комплекс, расположенный в 8 километрах к северо-востоку от города Шанлыурфа  в регионе Юго-Восточная Анатолия. Турция. </a:t>
            </a:r>
            <a:endParaRPr lang="ru-RU" dirty="0"/>
          </a:p>
        </p:txBody>
      </p:sp>
      <p:pic>
        <p:nvPicPr>
          <p:cNvPr id="23" name="Picture 2" descr="https://avatars.mds.yandex.net/get-altay/1426646/2a0000016978ec185738ed823b55608dea18/XXL">
            <a:extLst>
              <a:ext uri="{FF2B5EF4-FFF2-40B4-BE49-F238E27FC236}">
                <a16:creationId xmlns:a16="http://schemas.microsoft.com/office/drawing/2014/main" id="{0A18FED2-7A3C-464A-B087-31D37A08E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9" y="7937"/>
            <a:ext cx="3987578" cy="393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03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53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https://www.ideasfestival.co.uk/wp-content/uploads/2015/03/Stanton-Yuval-Harari-1110-small.jpg">
            <a:extLst>
              <a:ext uri="{FF2B5EF4-FFF2-40B4-BE49-F238E27FC236}">
                <a16:creationId xmlns:a16="http://schemas.microsoft.com/office/drawing/2014/main" id="{6FFF8514-4A5F-4AB1-8887-193D4DEC9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2" y="231702"/>
            <a:ext cx="5070474" cy="338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5466518-365F-4B5C-A65D-3DC81E49DE6E}"/>
              </a:ext>
            </a:extLst>
          </p:cNvPr>
          <p:cNvSpPr/>
          <p:nvPr/>
        </p:nvSpPr>
        <p:spPr>
          <a:xfrm>
            <a:off x="201039" y="372016"/>
            <a:ext cx="376844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solidFill>
                  <a:srgbClr val="FF0000"/>
                </a:solidFill>
              </a:rPr>
              <a:t>Юваль</a:t>
            </a:r>
            <a:r>
              <a:rPr lang="ru-RU" sz="2400" b="1" dirty="0">
                <a:solidFill>
                  <a:srgbClr val="FF0000"/>
                </a:solidFill>
              </a:rPr>
              <a:t> Ной </a:t>
            </a:r>
            <a:r>
              <a:rPr lang="ru-RU" sz="2400" b="1" dirty="0" err="1">
                <a:solidFill>
                  <a:srgbClr val="FF0000"/>
                </a:solidFill>
              </a:rPr>
              <a:t>Харари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</a:p>
          <a:p>
            <a:r>
              <a:rPr lang="ru-RU" dirty="0"/>
              <a:t>род. 24 февраля 1976  — израильский военный историк-медиевист, профессор исторического факультета Еврейского университета в Иерусалиме, автор международного бестселлера «</a:t>
            </a:r>
            <a:r>
              <a:rPr lang="ru-RU" dirty="0" err="1"/>
              <a:t>Sapiens</a:t>
            </a:r>
            <a:r>
              <a:rPr lang="ru-RU" dirty="0"/>
              <a:t>: Краткая история человечества».</a:t>
            </a:r>
          </a:p>
        </p:txBody>
      </p:sp>
    </p:spTree>
    <p:extLst>
      <p:ext uri="{BB962C8B-B14F-4D97-AF65-F5344CB8AC3E}">
        <p14:creationId xmlns:p14="http://schemas.microsoft.com/office/powerpoint/2010/main" val="2200095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54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6588B0C-E26D-471F-A649-0AFAED2F0E02}"/>
              </a:ext>
            </a:extLst>
          </p:cNvPr>
          <p:cNvSpPr/>
          <p:nvPr/>
        </p:nvSpPr>
        <p:spPr>
          <a:xfrm>
            <a:off x="4600370" y="39426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Является древнейшим из крупных мегалитических сооружений в мире. Его возраст оценивается до 12 000 лет, ориентировочно датируется по меньшей мере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IX 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тыс. до нашей эры. Согласно геомагнитным исследованиям, проведённым в 2003 году</a:t>
            </a:r>
            <a:r>
              <a:rPr lang="ru-RU" sz="1400" baseline="30000" dirty="0">
                <a:solidFill>
                  <a:srgbClr val="0645AD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[8]</a:t>
            </a: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Представляет собой сооружения круглой формы (концентрические окружности), число которых доходит до 20. </a:t>
            </a:r>
            <a:endParaRPr lang="ru-RU" dirty="0"/>
          </a:p>
        </p:txBody>
      </p:sp>
      <p:pic>
        <p:nvPicPr>
          <p:cNvPr id="23" name="Picture 2" descr="Предположительная модель сооружений ГТ. Гёбекли-Тепе">
            <a:extLst>
              <a:ext uri="{FF2B5EF4-FFF2-40B4-BE49-F238E27FC236}">
                <a16:creationId xmlns:a16="http://schemas.microsoft.com/office/drawing/2014/main" id="{73866816-54AB-4CEF-B758-E7EFE0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" y="464618"/>
            <a:ext cx="4520314" cy="364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992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55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52" name="Picture 4" descr="Т-образная колонна в каменоломне. Гёбекли-Тепе, художественная реконструкция">
            <a:extLst>
              <a:ext uri="{FF2B5EF4-FFF2-40B4-BE49-F238E27FC236}">
                <a16:creationId xmlns:a16="http://schemas.microsoft.com/office/drawing/2014/main" id="{E2D17928-48EC-4A17-B1BB-45138F40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49" y="547417"/>
            <a:ext cx="4133072" cy="30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08A411F-4F86-4A31-B2FB-8D68B2A024B8}"/>
              </a:ext>
            </a:extLst>
          </p:cNvPr>
          <p:cNvSpPr/>
          <p:nvPr/>
        </p:nvSpPr>
        <p:spPr>
          <a:xfrm>
            <a:off x="102207" y="209490"/>
            <a:ext cx="5036864" cy="4228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2017 году исследователи из Эдинбургского университета сообщили, что проанализировали символы на колоннах храмового комплекса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Гёбекли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-Тепе. Предположив, что рисунки означают положение небесных тел, и сопоставив их с картой созвездий того времени, они пришли к выводу, что около 10950 года до нашей эры на Землю могла упасть комета. По их мнению, изображение человека без головы может указывать на многочисленные жертвы этой катастрофы. Последовавший за этим период с конца 11-го до конца 10-го тысячелетия до нашей эры, так называемый поздний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дриас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был отмечен резким похолоданием.</a:t>
            </a:r>
          </a:p>
        </p:txBody>
      </p:sp>
    </p:spTree>
    <p:extLst>
      <p:ext uri="{BB962C8B-B14F-4D97-AF65-F5344CB8AC3E}">
        <p14:creationId xmlns:p14="http://schemas.microsoft.com/office/powerpoint/2010/main" val="1941194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56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" y="25571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1026" name="Picture 2" descr="https://22century.ru/wp-content/uploads/2017/02/nnoLcryXWeY.jpg">
            <a:extLst>
              <a:ext uri="{FF2B5EF4-FFF2-40B4-BE49-F238E27FC236}">
                <a16:creationId xmlns:a16="http://schemas.microsoft.com/office/drawing/2014/main" id="{25E05692-B0F2-4845-B2DE-F299F33A1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30" y="829617"/>
            <a:ext cx="4675795" cy="370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593AC85-3E98-410C-AD99-79119E76F025}"/>
              </a:ext>
            </a:extLst>
          </p:cNvPr>
          <p:cNvSpPr/>
          <p:nvPr/>
        </p:nvSpPr>
        <p:spPr>
          <a:xfrm>
            <a:off x="2614" y="99237"/>
            <a:ext cx="544909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000" b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Религия – это ошибка восприятия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</a:p>
          <a:p>
            <a:pPr fontAlgn="base"/>
            <a:r>
              <a:rPr lang="ru-RU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она встроена в наш мозг.</a:t>
            </a:r>
          </a:p>
          <a:p>
            <a:pPr fontAlgn="base"/>
            <a:r>
              <a:rPr lang="ru-RU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Мозг большой и сложный, </a:t>
            </a:r>
          </a:p>
          <a:p>
            <a:pPr fontAlgn="base"/>
            <a:r>
              <a:rPr lang="ru-RU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он должен находить себе работу. 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8049AEB-B19A-4790-9D22-6650BF96B980}"/>
              </a:ext>
            </a:extLst>
          </p:cNvPr>
          <p:cNvSpPr/>
          <p:nvPr/>
        </p:nvSpPr>
        <p:spPr>
          <a:xfrm>
            <a:off x="4947684" y="160338"/>
            <a:ext cx="3995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современный палеоантрополог 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Станислав </a:t>
            </a:r>
            <a:r>
              <a:rPr lang="ru-RU" dirty="0" err="1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Дробышевский</a:t>
            </a:r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3" name="Picture 2" descr="https://cdn1.ozone.ru/s3/multimedia-e/6012256034.jpg">
            <a:extLst>
              <a:ext uri="{FF2B5EF4-FFF2-40B4-BE49-F238E27FC236}">
                <a16:creationId xmlns:a16="http://schemas.microsoft.com/office/drawing/2014/main" id="{DF53F302-A5E9-4A63-8B7D-55098A44E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26" y="1410494"/>
            <a:ext cx="2099621" cy="312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677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-news.su/uploads/posts/2018-01/1516448235_e-news.su_2a.jpg">
            <a:extLst>
              <a:ext uri="{FF2B5EF4-FFF2-40B4-BE49-F238E27FC236}">
                <a16:creationId xmlns:a16="http://schemas.microsoft.com/office/drawing/2014/main" id="{77702DC8-F94E-4FC7-9870-D906219B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1744696"/>
            <a:ext cx="6116873" cy="26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57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82827" y="1104428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E547AC-B7FE-4ADC-89D2-252AFC910EA6}"/>
              </a:ext>
            </a:extLst>
          </p:cNvPr>
          <p:cNvSpPr/>
          <p:nvPr/>
        </p:nvSpPr>
        <p:spPr>
          <a:xfrm>
            <a:off x="155574" y="80508"/>
            <a:ext cx="5522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Пещера </a:t>
            </a:r>
            <a:r>
              <a:rPr lang="ru-RU" sz="2400" b="1" dirty="0" err="1">
                <a:solidFill>
                  <a:srgbClr val="FF0000"/>
                </a:solidFill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Брюникель</a:t>
            </a:r>
            <a:r>
              <a:rPr lang="ru-RU" sz="2400" b="1" dirty="0">
                <a:solidFill>
                  <a:srgbClr val="FF0000"/>
                </a:solidFill>
                <a:latin typeface="inherit"/>
                <a:ea typeface="Times New Roman" panose="02020603050405020304" pitchFamily="18" charset="0"/>
                <a:cs typeface="Arial" panose="020B0604020202020204" pitchFamily="34" charset="0"/>
              </a:rPr>
              <a:t>, Франция.</a:t>
            </a:r>
            <a:r>
              <a:rPr lang="ru-RU" sz="2400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ru-RU" sz="2400" dirty="0">
              <a:solidFill>
                <a:srgbClr val="FF0000"/>
              </a:solidFill>
            </a:endParaRPr>
          </a:p>
        </p:txBody>
      </p:sp>
      <p:pic>
        <p:nvPicPr>
          <p:cNvPr id="3074" name="Picture 2" descr="https://psmag.com/.image/t_share/MTQ2NTk2MjQ0MTIzODg3NDc5/8e483-1qnn8myjwksm5liuj3hirca.jpg">
            <a:extLst>
              <a:ext uri="{FF2B5EF4-FFF2-40B4-BE49-F238E27FC236}">
                <a16:creationId xmlns:a16="http://schemas.microsoft.com/office/drawing/2014/main" id="{61536319-B507-4BFC-89B9-87D4CAAB9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343" y="80508"/>
            <a:ext cx="3608181" cy="270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A104CB2-1AC9-485F-8A63-A21702A037E8}"/>
              </a:ext>
            </a:extLst>
          </p:cNvPr>
          <p:cNvSpPr/>
          <p:nvPr/>
        </p:nvSpPr>
        <p:spPr>
          <a:xfrm>
            <a:off x="6216503" y="3142017"/>
            <a:ext cx="3203944" cy="966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потолок низкий и туда нужно пролезть, и принести с собой дрова.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40ED4AA-3496-45D4-AE8E-85FBE8444BF6}"/>
              </a:ext>
            </a:extLst>
          </p:cNvPr>
          <p:cNvSpPr/>
          <p:nvPr/>
        </p:nvSpPr>
        <p:spPr>
          <a:xfrm>
            <a:off x="155575" y="496196"/>
            <a:ext cx="5522049" cy="1296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Древнейший памятник неутилитарной деятельности ранних неандертальцев. В пещере обнаружены следы деятельности человека, относящиеся ко времени </a:t>
            </a:r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176 500 лет.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781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58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098" name="Picture 2" descr="https://upload.wikimedia.org/wikipedia/commons/thumb/5/53/La_structure_de_la_grotte_de_Bruniquel.jpg/1200px-La_structure_de_la_grotte_de_Bruniquel.jpg">
            <a:extLst>
              <a:ext uri="{FF2B5EF4-FFF2-40B4-BE49-F238E27FC236}">
                <a16:creationId xmlns:a16="http://schemas.microsoft.com/office/drawing/2014/main" id="{20DF5CC3-3432-46C7-B93D-077C38C9C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" y="1197378"/>
            <a:ext cx="4820671" cy="322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donsmaps.com/images34/bruniquelstructures.jpg">
            <a:extLst>
              <a:ext uri="{FF2B5EF4-FFF2-40B4-BE49-F238E27FC236}">
                <a16:creationId xmlns:a16="http://schemas.microsoft.com/office/drawing/2014/main" id="{9C2E40E1-C6F0-4AAC-B1BA-43B96A75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658" y="92963"/>
            <a:ext cx="45720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1573342-A91C-43B6-959A-C09F6AC9E9B9}"/>
              </a:ext>
            </a:extLst>
          </p:cNvPr>
          <p:cNvSpPr/>
          <p:nvPr/>
        </p:nvSpPr>
        <p:spPr>
          <a:xfrm>
            <a:off x="124084" y="325105"/>
            <a:ext cx="4228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Пещера наполовину затоплена, жечь в ней что-то вообще странно. 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E1DDB4-6A7E-47A5-B529-EF38C44CE786}"/>
              </a:ext>
            </a:extLst>
          </p:cNvPr>
          <p:cNvSpPr/>
          <p:nvPr/>
        </p:nvSpPr>
        <p:spPr>
          <a:xfrm>
            <a:off x="4905601" y="1972562"/>
            <a:ext cx="41037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 336 метрах от входа в пещеру были изготовлены круги из сталагмитов (их наколотили тут же, тонны две), и в этих кругах жгли кости медведей. Это очень </a:t>
            </a:r>
            <a:r>
              <a:rPr lang="ru-RU" dirty="0" err="1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трудозатратно</a:t>
            </a:r>
            <a:r>
              <a:rPr lang="ru-RU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туда нужно притащить и медведя, и дрова.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494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59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55CFF19-6988-4FDF-8EDE-A820F848727F}"/>
              </a:ext>
            </a:extLst>
          </p:cNvPr>
          <p:cNvSpPr/>
          <p:nvPr/>
        </p:nvSpPr>
        <p:spPr>
          <a:xfrm>
            <a:off x="219741" y="290981"/>
            <a:ext cx="8924259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0E98774-BC7F-47DC-AD41-24589EFD0302}"/>
              </a:ext>
            </a:extLst>
          </p:cNvPr>
          <p:cNvSpPr/>
          <p:nvPr/>
        </p:nvSpPr>
        <p:spPr>
          <a:xfrm>
            <a:off x="329817" y="302556"/>
            <a:ext cx="6528183" cy="235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11111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Религия есть нефункциональное расходование сил, средств и энергии ради богатых эмоций и какого-то морального назидания. С реальностью всё это мало связано. В такой форме это появляется уже у неандертальцев и даже предков неандертальцев.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0D492DC-3A5C-4A62-85C6-4E9A8CBC8F4A}"/>
              </a:ext>
            </a:extLst>
          </p:cNvPr>
          <p:cNvSpPr/>
          <p:nvPr/>
        </p:nvSpPr>
        <p:spPr>
          <a:xfrm flipH="1">
            <a:off x="6086997" y="2821272"/>
            <a:ext cx="2971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Станислав </a:t>
            </a:r>
            <a:r>
              <a:rPr lang="ru-RU" dirty="0" err="1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Дробышевский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6027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"/>
            <a:ext cx="9144000" cy="4496761"/>
          </a:xfrm>
          <a:prstGeom prst="rect">
            <a:avLst/>
          </a:prstGeom>
        </p:spPr>
      </p:pic>
      <p:pic>
        <p:nvPicPr>
          <p:cNvPr id="1026" name="Picture 2" descr="Религиозная картина современного мира">
            <a:extLst>
              <a:ext uri="{FF2B5EF4-FFF2-40B4-BE49-F238E27FC236}">
                <a16:creationId xmlns:a16="http://schemas.microsoft.com/office/drawing/2014/main" id="{E6CD5500-F9A4-4A54-A404-B9F41E6A3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456"/>
            <a:ext cx="9203570" cy="517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6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55575" y="97277"/>
            <a:ext cx="8832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00B0F0"/>
                </a:solidFill>
              </a:rPr>
              <a:t>РЕЛИГИОЗНАЯ КАРТИНА МИРА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450418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60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" y="25571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pic>
        <p:nvPicPr>
          <p:cNvPr id="3074" name="Picture 2" descr="http://nakonu.com/wp-content/uploads/2019/01/360.jpg">
            <a:extLst>
              <a:ext uri="{FF2B5EF4-FFF2-40B4-BE49-F238E27FC236}">
                <a16:creationId xmlns:a16="http://schemas.microsoft.com/office/drawing/2014/main" id="{5E1B213A-D7F6-431A-8016-010FE433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52" y="137597"/>
            <a:ext cx="3176588" cy="41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A1FA298-8683-4D05-BF8A-54C3C369F0BE}"/>
              </a:ext>
            </a:extLst>
          </p:cNvPr>
          <p:cNvSpPr/>
          <p:nvPr/>
        </p:nvSpPr>
        <p:spPr>
          <a:xfrm>
            <a:off x="155576" y="209490"/>
            <a:ext cx="544625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</a:rPr>
              <a:t>Альбрехт Дюрер </a:t>
            </a:r>
          </a:p>
          <a:p>
            <a:r>
              <a:rPr lang="ru-RU" dirty="0"/>
              <a:t>(нем. </a:t>
            </a:r>
            <a:r>
              <a:rPr lang="ru-RU" dirty="0" err="1"/>
              <a:t>Albrecht</a:t>
            </a:r>
            <a:r>
              <a:rPr lang="ru-RU" dirty="0"/>
              <a:t> </a:t>
            </a:r>
            <a:r>
              <a:rPr lang="ru-RU" dirty="0" err="1"/>
              <a:t>Dürer</a:t>
            </a:r>
            <a:r>
              <a:rPr lang="ru-RU" dirty="0"/>
              <a:t>, 1471—1528) </a:t>
            </a:r>
          </a:p>
          <a:p>
            <a:r>
              <a:rPr lang="ru-RU" dirty="0"/>
              <a:t>— немецкий живописец и график, </a:t>
            </a:r>
          </a:p>
          <a:p>
            <a:r>
              <a:rPr lang="ru-RU" dirty="0"/>
              <a:t>первый теоретик искусства, </a:t>
            </a:r>
          </a:p>
          <a:p>
            <a:r>
              <a:rPr lang="ru-RU" dirty="0"/>
              <a:t>один из величайших мастеров Северного Ренессанса.</a:t>
            </a:r>
          </a:p>
        </p:txBody>
      </p:sp>
    </p:spTree>
    <p:extLst>
      <p:ext uri="{BB962C8B-B14F-4D97-AF65-F5344CB8AC3E}">
        <p14:creationId xmlns:p14="http://schemas.microsoft.com/office/powerpoint/2010/main" val="4271541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61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581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1773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5" t="20120"/>
          <a:stretch/>
        </p:blipFill>
        <p:spPr>
          <a:xfrm>
            <a:off x="0" y="0"/>
            <a:ext cx="5416434" cy="4108626"/>
          </a:xfrm>
          <a:prstGeom prst="rect">
            <a:avLst/>
          </a:prstGeom>
        </p:spPr>
      </p:pic>
      <p:pic>
        <p:nvPicPr>
          <p:cNvPr id="2" name="Picture 1" descr="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3634"/>
            <a:ext cx="9144000" cy="290036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32074" y="2312504"/>
            <a:ext cx="7255644" cy="1329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600" b="1" spc="300" dirty="0">
                <a:solidFill>
                  <a:schemeClr val="bg1"/>
                </a:solidFill>
                <a:latin typeface="Trebuchet MS"/>
                <a:cs typeface="Trebuchet MS"/>
              </a:rPr>
              <a:t>СПАСИБО ЗА ВНИМАНИЕ!</a:t>
            </a:r>
            <a:endParaRPr lang="en-US" sz="2600" b="1" spc="3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332074" y="3799893"/>
            <a:ext cx="6762307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072857" y="755780"/>
            <a:ext cx="4687154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  <a:cs typeface="Trebuchet MS"/>
              </a:rPr>
              <a:t>\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3" y="4458634"/>
            <a:ext cx="2854712" cy="5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7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55575" y="97277"/>
            <a:ext cx="88328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Предрасположенность к </a:t>
            </a:r>
          </a:p>
          <a:p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религиозным убеждениям </a:t>
            </a:r>
            <a:endParaRPr lang="ru-RU" sz="2800" b="1" dirty="0">
              <a:solidFill>
                <a:srgbClr val="00B0F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1039" y="778213"/>
            <a:ext cx="872322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50000"/>
              </a:lnSpc>
              <a:spcBef>
                <a:spcPts val="0"/>
              </a:spcBef>
            </a:pPr>
            <a:r>
              <a:rPr lang="ru-RU" i="1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3444279-39A1-4323-8340-2B5CFF8862C6}"/>
              </a:ext>
            </a:extLst>
          </p:cNvPr>
          <p:cNvSpPr/>
          <p:nvPr/>
        </p:nvSpPr>
        <p:spPr>
          <a:xfrm>
            <a:off x="155575" y="850862"/>
            <a:ext cx="5408797" cy="2256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самая сложная и мощная сила человеческого разума и неистребимая часть человеческой натуры. Это одна из универсальных форм социального поведения, имеющая узнаваемые черты в каждом обществе – от групп охотников собирателей до социалистических республик.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Э. Уилсон О природе человека. М., 2015 с.245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34D8090-6398-4902-8816-56C9A69470ED}"/>
              </a:ext>
            </a:extLst>
          </p:cNvPr>
          <p:cNvSpPr/>
          <p:nvPr/>
        </p:nvSpPr>
        <p:spPr>
          <a:xfrm>
            <a:off x="250439" y="3179834"/>
            <a:ext cx="8673819" cy="115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b="1" dirty="0">
                <a:solidFill>
                  <a:srgbClr val="FF0000"/>
                </a:solidFill>
              </a:rPr>
              <a:t>Мозг и религия созданы друг для друга.</a:t>
            </a:r>
            <a:endParaRPr lang="ru-RU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 В целом выводы нейрофизиологии позволяют с уверенностью утверждать, что </a:t>
            </a: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религиозный инстинкт действительно существует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Возможно, это изображение (1 человек и текст «Edward O. Wilson (1929 -2021)»)">
            <a:extLst>
              <a:ext uri="{FF2B5EF4-FFF2-40B4-BE49-F238E27FC236}">
                <a16:creationId xmlns:a16="http://schemas.microsoft.com/office/drawing/2014/main" id="{30D22441-727A-43D0-9912-C629C60D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84" y="215688"/>
            <a:ext cx="2821541" cy="282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66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8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959"/>
            <a:ext cx="9144000" cy="4281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1DD10D-ABE8-4D32-8478-64EB01D706A8}"/>
              </a:ext>
            </a:extLst>
          </p:cNvPr>
          <p:cNvSpPr/>
          <p:nvPr/>
        </p:nvSpPr>
        <p:spPr>
          <a:xfrm>
            <a:off x="329817" y="752791"/>
            <a:ext cx="8537700" cy="336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altLang="ru-RU" dirty="0">
                <a:latin typeface="Times New Roman" panose="02020603050405020304" pitchFamily="18" charset="0"/>
              </a:rPr>
              <a:t>основа религиозной картины мира  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altLang="ru-RU" dirty="0">
                <a:latin typeface="Times New Roman" panose="02020603050405020304" pitchFamily="18" charset="0"/>
              </a:rPr>
              <a:t>религиозная истина не доказуема, 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altLang="ru-RU" dirty="0">
                <a:latin typeface="Times New Roman" panose="02020603050405020304" pitchFamily="18" charset="0"/>
              </a:rPr>
              <a:t>показуема индивидуальным опытом жизни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altLang="ru-RU" dirty="0">
                <a:latin typeface="Times New Roman" panose="02020603050405020304" pitchFamily="18" charset="0"/>
              </a:rPr>
              <a:t>проверяется соборным опытом Церкви. 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altLang="ru-RU" dirty="0">
                <a:latin typeface="Times New Roman" panose="02020603050405020304" pitchFamily="18" charset="0"/>
              </a:rPr>
              <a:t>Связь с духовным миром поддерживает верой. 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endParaRPr lang="ru-RU" altLang="ru-RU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Религиозная вера – это вера в бытие Бога и бессмертие человеческой личности. 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И то и другое является фактом религиозного опыта.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6284DD7-5633-4949-92BF-79FEC8BA828E}"/>
              </a:ext>
            </a:extLst>
          </p:cNvPr>
          <p:cNvSpPr/>
          <p:nvPr/>
        </p:nvSpPr>
        <p:spPr>
          <a:xfrm>
            <a:off x="889257" y="40178"/>
            <a:ext cx="79467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сверхъестественная реальность (</a:t>
            </a:r>
            <a:r>
              <a:rPr lang="ru-RU" altLang="ru-RU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духовный мир)</a:t>
            </a:r>
            <a:r>
              <a:rPr lang="ru-RU" altLang="ru-RU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37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3" y="480489"/>
            <a:ext cx="8647775" cy="552122"/>
          </a:xfrm>
        </p:spPr>
        <p:txBody>
          <a:bodyPr>
            <a:noAutofit/>
          </a:bodyPr>
          <a:lstStyle/>
          <a:p>
            <a:pPr algn="l"/>
            <a:br>
              <a:rPr lang="ru-RU" altLang="ru-RU" sz="2800" b="1" dirty="0"/>
            </a:br>
            <a:endParaRPr lang="en-US" sz="2800" b="1" dirty="0">
              <a:solidFill>
                <a:srgbClr val="0D62B2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9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581"/>
            <a:ext cx="9144000" cy="44967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55575" y="302556"/>
            <a:ext cx="5296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1DD10D-ABE8-4D32-8478-64EB01D706A8}"/>
              </a:ext>
            </a:extLst>
          </p:cNvPr>
          <p:cNvSpPr/>
          <p:nvPr/>
        </p:nvSpPr>
        <p:spPr>
          <a:xfrm>
            <a:off x="219742" y="302556"/>
            <a:ext cx="8647775" cy="364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Реальность представлена двумя онтологическими уровнями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endParaRPr lang="ru-RU" altLang="ru-RU" dirty="0">
              <a:latin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А) </a:t>
            </a:r>
            <a:r>
              <a:rPr lang="ru-RU" altLang="ru-RU" sz="2400" dirty="0">
                <a:latin typeface="Times New Roman" panose="02020603050405020304" pitchFamily="18" charset="0"/>
              </a:rPr>
              <a:t>Сверхъестественная реальность </a:t>
            </a:r>
            <a:r>
              <a:rPr lang="ru-RU" altLang="ru-RU" dirty="0">
                <a:latin typeface="Times New Roman" panose="02020603050405020304" pitchFamily="18" charset="0"/>
              </a:rPr>
              <a:t>– духовный мир. Вечный и неизменный. Совершенство: красота, добро, истина. Вечное блаженство.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endParaRPr lang="ru-RU" altLang="ru-RU" dirty="0">
              <a:latin typeface="Times New Roman" panose="02020603050405020304" pitchFamily="18" charset="0"/>
            </a:endParaRP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Б) </a:t>
            </a:r>
            <a:r>
              <a:rPr lang="ru-RU" altLang="ru-RU" sz="2400" dirty="0">
                <a:latin typeface="Times New Roman" panose="02020603050405020304" pitchFamily="18" charset="0"/>
              </a:rPr>
              <a:t>Земное существование (</a:t>
            </a:r>
            <a:r>
              <a:rPr lang="ru-RU" altLang="ru-RU" sz="2400" dirty="0" err="1">
                <a:latin typeface="Times New Roman" panose="02020603050405020304" pitchFamily="18" charset="0"/>
              </a:rPr>
              <a:t>профанный</a:t>
            </a:r>
            <a:r>
              <a:rPr lang="ru-RU" altLang="ru-RU" sz="2400" dirty="0">
                <a:latin typeface="Times New Roman" panose="02020603050405020304" pitchFamily="18" charset="0"/>
              </a:rPr>
              <a:t> мир) </a:t>
            </a:r>
          </a:p>
          <a:p>
            <a:pPr marL="609600" indent="-60960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ru-RU" altLang="ru-RU" dirty="0">
                <a:latin typeface="Times New Roman" panose="02020603050405020304" pitchFamily="18" charset="0"/>
              </a:rPr>
              <a:t>Смерть, болезни, войны, страдание, ложь, постоянный голод, борьба за существование, </a:t>
            </a:r>
          </a:p>
        </p:txBody>
      </p:sp>
    </p:spTree>
    <p:extLst>
      <p:ext uri="{BB962C8B-B14F-4D97-AF65-F5344CB8AC3E}">
        <p14:creationId xmlns:p14="http://schemas.microsoft.com/office/powerpoint/2010/main" val="370646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2978</Words>
  <Application>Microsoft Office PowerPoint</Application>
  <PresentationFormat>Экран (16:9)</PresentationFormat>
  <Paragraphs>430</Paragraphs>
  <Slides>62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73" baseType="lpstr">
      <vt:lpstr>Arial</vt:lpstr>
      <vt:lpstr>Arial Black</vt:lpstr>
      <vt:lpstr>Calibri</vt:lpstr>
      <vt:lpstr>Georgia</vt:lpstr>
      <vt:lpstr>inherit</vt:lpstr>
      <vt:lpstr>Symbol</vt:lpstr>
      <vt:lpstr>Tahoma</vt:lpstr>
      <vt:lpstr>Times New Roman</vt:lpstr>
      <vt:lpstr>Trebuchet MS</vt:lpstr>
      <vt:lpstr>Wingdings</vt:lpstr>
      <vt:lpstr>Office Theme</vt:lpstr>
      <vt:lpstr>Презентация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  </vt:lpstr>
      <vt:lpstr> </vt:lpstr>
      <vt:lpstr> </vt:lpstr>
      <vt:lpstr> </vt:lpstr>
      <vt:lpstr>Презентация PowerPoint</vt:lpstr>
      <vt:lpstr> </vt:lpstr>
      <vt:lpstr> </vt:lpstr>
      <vt:lpstr> </vt:lpstr>
      <vt:lpstr>БОГ – ТВОРЕЦ МИРА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Митрополит Антоний Сурожский (1914-2003)</vt:lpstr>
      <vt:lpstr> </vt:lpstr>
      <vt:lpstr> </vt:lpstr>
      <vt:lpstr> </vt:lpstr>
      <vt:lpstr>Презентация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 В ДВЕ И БОЛЕЕ СТРОК</dc:title>
  <dc:creator>Непомнящий Евгений</dc:creator>
  <cp:lastModifiedBy>Лохов Сергей Александрович</cp:lastModifiedBy>
  <cp:revision>149</cp:revision>
  <dcterms:created xsi:type="dcterms:W3CDTF">2017-01-25T11:18:17Z</dcterms:created>
  <dcterms:modified xsi:type="dcterms:W3CDTF">2023-04-15T05:58:57Z</dcterms:modified>
</cp:coreProperties>
</file>